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83" autoAdjust="0"/>
  </p:normalViewPr>
  <p:slideViewPr>
    <p:cSldViewPr>
      <p:cViewPr varScale="1">
        <p:scale>
          <a:sx n="50" d="100"/>
          <a:sy n="50" d="100"/>
        </p:scale>
        <p:origin x="-4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AA6E3A-B3AA-4EEF-9E57-5E3C3756A2A9}"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193348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AA6E3A-B3AA-4EEF-9E57-5E3C3756A2A9}"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1916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AA6E3A-B3AA-4EEF-9E57-5E3C3756A2A9}"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31651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AA6E3A-B3AA-4EEF-9E57-5E3C3756A2A9}"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385884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AA6E3A-B3AA-4EEF-9E57-5E3C3756A2A9}"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426699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AA6E3A-B3AA-4EEF-9E57-5E3C3756A2A9}"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214032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AA6E3A-B3AA-4EEF-9E57-5E3C3756A2A9}"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99836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AA6E3A-B3AA-4EEF-9E57-5E3C3756A2A9}" type="datetimeFigureOut">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182510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A6E3A-B3AA-4EEF-9E57-5E3C3756A2A9}" type="datetimeFigureOut">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96788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AA6E3A-B3AA-4EEF-9E57-5E3C3756A2A9}"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152942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AA6E3A-B3AA-4EEF-9E57-5E3C3756A2A9}" type="datetimeFigureOut">
              <a:rPr lang="en-US" smtClean="0"/>
              <a:t>6/28/2020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66B5-DFF6-40AC-A27A-95BAAF2D5B43}" type="slidenum">
              <a:rPr lang="en-US" smtClean="0"/>
              <a:t>‹#›</a:t>
            </a:fld>
            <a:endParaRPr lang="en-US"/>
          </a:p>
        </p:txBody>
      </p:sp>
    </p:spTree>
    <p:extLst>
      <p:ext uri="{BB962C8B-B14F-4D97-AF65-F5344CB8AC3E}">
        <p14:creationId xmlns:p14="http://schemas.microsoft.com/office/powerpoint/2010/main" val="228061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A6E3A-B3AA-4EEF-9E57-5E3C3756A2A9}" type="datetimeFigureOut">
              <a:rPr lang="en-US" smtClean="0"/>
              <a:t>6/28/2020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066B5-DFF6-40AC-A27A-95BAAF2D5B43}" type="slidenum">
              <a:rPr lang="en-US" smtClean="0"/>
              <a:t>‹#›</a:t>
            </a:fld>
            <a:endParaRPr lang="en-US"/>
          </a:p>
        </p:txBody>
      </p:sp>
    </p:spTree>
    <p:extLst>
      <p:ext uri="{BB962C8B-B14F-4D97-AF65-F5344CB8AC3E}">
        <p14:creationId xmlns:p14="http://schemas.microsoft.com/office/powerpoint/2010/main" val="877435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470025"/>
          </a:xfrm>
        </p:spPr>
        <p:txBody>
          <a:bodyPr>
            <a:normAutofit/>
          </a:bodyPr>
          <a:lstStyle/>
          <a:p>
            <a:r>
              <a:rPr lang="en-US" sz="7200" b="1" i="1" u="sng"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Faith</a:t>
            </a:r>
            <a:endParaRPr lang="en-US" sz="7200" b="1" i="1" u="sng"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71600" y="2667000"/>
            <a:ext cx="6400800" cy="1752600"/>
          </a:xfrm>
        </p:spPr>
        <p:txBody>
          <a:bodyPr>
            <a:normAutofit fontScale="25000" lnSpcReduction="20000"/>
          </a:bodyPr>
          <a:lstStyle/>
          <a:p>
            <a:endParaRPr lang="x-none"/>
          </a:p>
          <a:p>
            <a:r>
              <a:rPr lang="en-US" sz="4800" b="1" dirty="0">
                <a:latin typeface="Arial" panose="020B0604020202020204" pitchFamily="34" charset="0"/>
                <a:cs typeface="Arial" panose="020B0604020202020204" pitchFamily="34" charset="0"/>
              </a:rPr>
              <a:t>H539</a:t>
            </a:r>
            <a:endParaRPr lang="en-US" sz="4800" dirty="0">
              <a:latin typeface="Arial" panose="020B0604020202020204" pitchFamily="34" charset="0"/>
              <a:cs typeface="Arial" panose="020B0604020202020204" pitchFamily="34" charset="0"/>
            </a:endParaRPr>
          </a:p>
          <a:p>
            <a:r>
              <a:rPr lang="he-IL" sz="4800" dirty="0">
                <a:latin typeface="Arial" panose="020B0604020202020204" pitchFamily="34" charset="0"/>
                <a:cs typeface="Arial" panose="020B0604020202020204" pitchFamily="34" charset="0"/>
              </a:rPr>
              <a:t>אמן</a:t>
            </a:r>
          </a:p>
          <a:p>
            <a:r>
              <a:rPr lang="en-US" sz="4800" dirty="0">
                <a:latin typeface="Arial" panose="020B0604020202020204" pitchFamily="34" charset="0"/>
                <a:cs typeface="Arial" panose="020B0604020202020204" pitchFamily="34" charset="0"/>
              </a:rPr>
              <a:t>'</a:t>
            </a:r>
            <a:r>
              <a:rPr lang="en-US" sz="4800" dirty="0" err="1">
                <a:latin typeface="Arial" panose="020B0604020202020204" pitchFamily="34" charset="0"/>
                <a:cs typeface="Arial" panose="020B0604020202020204" pitchFamily="34" charset="0"/>
              </a:rPr>
              <a:t>âman</a:t>
            </a:r>
            <a:endParaRPr lang="en-US" sz="4800" dirty="0">
              <a:latin typeface="Arial" panose="020B0604020202020204" pitchFamily="34" charset="0"/>
              <a:cs typeface="Arial" panose="020B0604020202020204" pitchFamily="34" charset="0"/>
            </a:endParaRPr>
          </a:p>
          <a:p>
            <a:r>
              <a:rPr lang="en-US" sz="4800" i="1" dirty="0">
                <a:latin typeface="Arial" panose="020B0604020202020204" pitchFamily="34" charset="0"/>
                <a:cs typeface="Arial" panose="020B0604020202020204" pitchFamily="34" charset="0"/>
              </a:rPr>
              <a:t>aw-man'</a:t>
            </a:r>
            <a:endParaRPr lang="en-US" sz="4800" dirty="0">
              <a:latin typeface="Arial" panose="020B0604020202020204" pitchFamily="34" charset="0"/>
              <a:cs typeface="Arial" panose="020B0604020202020204" pitchFamily="34" charset="0"/>
            </a:endParaRPr>
          </a:p>
          <a:p>
            <a:r>
              <a:rPr lang="en-US" sz="4800" dirty="0">
                <a:latin typeface="Arial" panose="020B0604020202020204" pitchFamily="34" charset="0"/>
                <a:cs typeface="Arial" panose="020B0604020202020204" pitchFamily="34" charset="0"/>
              </a:rPr>
              <a:t>A primitive root; properly to </a:t>
            </a:r>
            <a:r>
              <a:rPr lang="en-US" sz="4800" i="1" dirty="0">
                <a:latin typeface="Arial" panose="020B0604020202020204" pitchFamily="34" charset="0"/>
                <a:cs typeface="Arial" panose="020B0604020202020204" pitchFamily="34" charset="0"/>
              </a:rPr>
              <a:t>build</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up</a:t>
            </a:r>
            <a:r>
              <a:rPr lang="en-US" sz="4800" dirty="0">
                <a:latin typeface="Arial" panose="020B0604020202020204" pitchFamily="34" charset="0"/>
                <a:cs typeface="Arial" panose="020B0604020202020204" pitchFamily="34" charset="0"/>
              </a:rPr>
              <a:t> or </a:t>
            </a:r>
            <a:r>
              <a:rPr lang="en-US" sz="4800" i="1" dirty="0">
                <a:latin typeface="Arial" panose="020B0604020202020204" pitchFamily="34" charset="0"/>
                <a:cs typeface="Arial" panose="020B0604020202020204" pitchFamily="34" charset="0"/>
              </a:rPr>
              <a:t>support</a:t>
            </a:r>
            <a:r>
              <a:rPr lang="en-US" sz="4800" dirty="0">
                <a:latin typeface="Arial" panose="020B0604020202020204" pitchFamily="34" charset="0"/>
                <a:cs typeface="Arial" panose="020B0604020202020204" pitchFamily="34" charset="0"/>
              </a:rPr>
              <a:t>; to </a:t>
            </a:r>
            <a:r>
              <a:rPr lang="en-US" sz="4800" i="1" dirty="0">
                <a:latin typeface="Arial" panose="020B0604020202020204" pitchFamily="34" charset="0"/>
                <a:cs typeface="Arial" panose="020B0604020202020204" pitchFamily="34" charset="0"/>
              </a:rPr>
              <a:t>foster</a:t>
            </a:r>
            <a:r>
              <a:rPr lang="en-US" sz="4800" dirty="0">
                <a:latin typeface="Arial" panose="020B0604020202020204" pitchFamily="34" charset="0"/>
                <a:cs typeface="Arial" panose="020B0604020202020204" pitchFamily="34" charset="0"/>
              </a:rPr>
              <a:t> as a parent or nurse; figuratively to </a:t>
            </a:r>
            <a:r>
              <a:rPr lang="en-US" sz="4800" i="1" dirty="0">
                <a:latin typeface="Arial" panose="020B0604020202020204" pitchFamily="34" charset="0"/>
                <a:cs typeface="Arial" panose="020B0604020202020204" pitchFamily="34" charset="0"/>
              </a:rPr>
              <a:t>render</a:t>
            </a:r>
            <a:r>
              <a:rPr lang="en-US" sz="4800" dirty="0">
                <a:latin typeface="Arial" panose="020B0604020202020204" pitchFamily="34" charset="0"/>
                <a:cs typeface="Arial" panose="020B0604020202020204" pitchFamily="34" charset="0"/>
              </a:rPr>
              <a:t> (or </a:t>
            </a:r>
            <a:r>
              <a:rPr lang="en-US" sz="4800" i="1" dirty="0">
                <a:latin typeface="Arial" panose="020B0604020202020204" pitchFamily="34" charset="0"/>
                <a:cs typeface="Arial" panose="020B0604020202020204" pitchFamily="34" charset="0"/>
              </a:rPr>
              <a:t>be</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firm</a:t>
            </a:r>
            <a:r>
              <a:rPr lang="en-US" sz="4800" dirty="0">
                <a:latin typeface="Arial" panose="020B0604020202020204" pitchFamily="34" charset="0"/>
                <a:cs typeface="Arial" panose="020B0604020202020204" pitchFamily="34" charset="0"/>
              </a:rPr>
              <a:t> or faithful, to </a:t>
            </a:r>
            <a:r>
              <a:rPr lang="en-US" sz="4800" i="1" dirty="0">
                <a:latin typeface="Arial" panose="020B0604020202020204" pitchFamily="34" charset="0"/>
                <a:cs typeface="Arial" panose="020B0604020202020204" pitchFamily="34" charset="0"/>
              </a:rPr>
              <a:t>trust</a:t>
            </a:r>
            <a:r>
              <a:rPr lang="en-US" sz="4800" dirty="0">
                <a:latin typeface="Arial" panose="020B0604020202020204" pitchFamily="34" charset="0"/>
                <a:cs typeface="Arial" panose="020B0604020202020204" pitchFamily="34" charset="0"/>
              </a:rPr>
              <a:t> or believe, to be </a:t>
            </a:r>
            <a:r>
              <a:rPr lang="en-US" sz="4800" i="1" dirty="0">
                <a:latin typeface="Arial" panose="020B0604020202020204" pitchFamily="34" charset="0"/>
                <a:cs typeface="Arial" panose="020B0604020202020204" pitchFamily="34" charset="0"/>
              </a:rPr>
              <a:t>permanent</a:t>
            </a:r>
            <a:r>
              <a:rPr lang="en-US" sz="4800" dirty="0">
                <a:latin typeface="Arial" panose="020B0604020202020204" pitchFamily="34" charset="0"/>
                <a:cs typeface="Arial" panose="020B0604020202020204" pitchFamily="34" charset="0"/>
              </a:rPr>
              <a:t> or quiet; morally to </a:t>
            </a:r>
            <a:r>
              <a:rPr lang="en-US" sz="4800" i="1" dirty="0">
                <a:latin typeface="Arial" panose="020B0604020202020204" pitchFamily="34" charset="0"/>
                <a:cs typeface="Arial" panose="020B0604020202020204" pitchFamily="34" charset="0"/>
              </a:rPr>
              <a:t>be</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true</a:t>
            </a:r>
            <a:r>
              <a:rPr lang="en-US" sz="4800" dirty="0">
                <a:latin typeface="Arial" panose="020B0604020202020204" pitchFamily="34" charset="0"/>
                <a:cs typeface="Arial" panose="020B0604020202020204" pitchFamily="34" charset="0"/>
              </a:rPr>
              <a:t> or certain; once (in </a:t>
            </a:r>
            <a:r>
              <a:rPr lang="en-US" sz="4800" u="sng" dirty="0">
                <a:latin typeface="Arial" panose="020B0604020202020204" pitchFamily="34" charset="0"/>
                <a:cs typeface="Arial" panose="020B0604020202020204" pitchFamily="34" charset="0"/>
              </a:rPr>
              <a:t>Isa_30:21; by interchange for H541</a:t>
            </a:r>
            <a:r>
              <a:rPr lang="en-US" sz="4800" dirty="0">
                <a:latin typeface="Arial" panose="020B0604020202020204" pitchFamily="34" charset="0"/>
                <a:cs typeface="Arial" panose="020B0604020202020204" pitchFamily="34" charset="0"/>
              </a:rPr>
              <a:t>) to </a:t>
            </a:r>
            <a:r>
              <a:rPr lang="en-US" sz="4800" i="1" dirty="0">
                <a:latin typeface="Arial" panose="020B0604020202020204" pitchFamily="34" charset="0"/>
                <a:cs typeface="Arial" panose="020B0604020202020204" pitchFamily="34" charset="0"/>
              </a:rPr>
              <a:t>go</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to</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the</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right</a:t>
            </a:r>
            <a:r>
              <a:rPr lang="en-US" sz="4800" dirty="0">
                <a:latin typeface="Arial" panose="020B0604020202020204" pitchFamily="34" charset="0"/>
                <a:cs typeface="Arial" panose="020B0604020202020204" pitchFamily="34" charset="0"/>
              </a:rPr>
              <a:t> </a:t>
            </a:r>
            <a:r>
              <a:rPr lang="en-US" sz="4800" i="1" dirty="0">
                <a:latin typeface="Arial" panose="020B0604020202020204" pitchFamily="34" charset="0"/>
                <a:cs typeface="Arial" panose="020B0604020202020204" pitchFamily="34" charset="0"/>
              </a:rPr>
              <a:t>hand: - </a:t>
            </a:r>
            <a:r>
              <a:rPr lang="en-US" sz="4800" dirty="0">
                <a:latin typeface="Arial" panose="020B0604020202020204" pitchFamily="34" charset="0"/>
                <a:cs typeface="Arial" panose="020B0604020202020204" pitchFamily="34" charset="0"/>
              </a:rPr>
              <a:t>hence assurance, believe, bring up, establish, + fail, be faithful (of long continuance, </a:t>
            </a:r>
            <a:r>
              <a:rPr lang="en-US" sz="4800" dirty="0" err="1">
                <a:latin typeface="Arial" panose="020B0604020202020204" pitchFamily="34" charset="0"/>
                <a:cs typeface="Arial" panose="020B0604020202020204" pitchFamily="34" charset="0"/>
              </a:rPr>
              <a:t>stedfast</a:t>
            </a:r>
            <a:r>
              <a:rPr lang="en-US" sz="4800" dirty="0">
                <a:latin typeface="Arial" panose="020B0604020202020204" pitchFamily="34" charset="0"/>
                <a:cs typeface="Arial" panose="020B0604020202020204" pitchFamily="34" charset="0"/>
              </a:rPr>
              <a:t>, sure, surely, trusty, verified), nurse, (-</a:t>
            </a:r>
            <a:r>
              <a:rPr lang="en-US" sz="4800" dirty="0" err="1">
                <a:latin typeface="Arial" panose="020B0604020202020204" pitchFamily="34" charset="0"/>
                <a:cs typeface="Arial" panose="020B0604020202020204" pitchFamily="34" charset="0"/>
              </a:rPr>
              <a:t>ing</a:t>
            </a:r>
            <a:r>
              <a:rPr lang="en-US" sz="4800" dirty="0">
                <a:latin typeface="Arial" panose="020B0604020202020204" pitchFamily="34" charset="0"/>
                <a:cs typeface="Arial" panose="020B0604020202020204" pitchFamily="34" charset="0"/>
              </a:rPr>
              <a:t> father), (put), trust, turn to the right.</a:t>
            </a:r>
          </a:p>
          <a:p>
            <a:r>
              <a:rPr lang="x-none" sz="4800">
                <a:latin typeface="Arial" panose="020B0604020202020204" pitchFamily="34" charset="0"/>
                <a:cs typeface="Arial" panose="020B0604020202020204" pitchFamily="34" charset="0"/>
              </a:rPr>
              <a:t> </a:t>
            </a:r>
          </a:p>
          <a:p>
            <a:r>
              <a:rPr lang="en-US" sz="4800" dirty="0">
                <a:latin typeface="Arial" panose="020B0604020202020204" pitchFamily="34" charset="0"/>
                <a:cs typeface="Arial" panose="020B0604020202020204" pitchFamily="34" charset="0"/>
              </a:rPr>
              <a:t>LXX related word(s) </a:t>
            </a:r>
          </a:p>
          <a:p>
            <a:r>
              <a:rPr lang="en-US" sz="4800" dirty="0">
                <a:latin typeface="Arial" panose="020B0604020202020204" pitchFamily="34" charset="0"/>
                <a:cs typeface="Arial" panose="020B0604020202020204" pitchFamily="34" charset="0"/>
              </a:rPr>
              <a:t>  G4103 </a:t>
            </a:r>
            <a:r>
              <a:rPr lang="en-US" sz="4800" dirty="0" err="1">
                <a:latin typeface="Arial" panose="020B0604020202020204" pitchFamily="34" charset="0"/>
                <a:cs typeface="Arial" panose="020B0604020202020204" pitchFamily="34" charset="0"/>
              </a:rPr>
              <a:t>pistos</a:t>
            </a:r>
            <a:r>
              <a:rPr lang="en-US" sz="4800" dirty="0">
                <a:latin typeface="Arial" panose="020B0604020202020204" pitchFamily="34" charset="0"/>
                <a:cs typeface="Arial" panose="020B0604020202020204" pitchFamily="34" charset="0"/>
              </a:rPr>
              <a:t> </a:t>
            </a:r>
          </a:p>
          <a:p>
            <a:r>
              <a:rPr lang="x-none" sz="4200" b="1" smtClean="0"/>
              <a:t> </a:t>
            </a:r>
            <a:endParaRPr lang="x-none" sz="4200" b="1"/>
          </a:p>
          <a:p>
            <a:r>
              <a:rPr lang="en-US" sz="4200" b="1" dirty="0"/>
              <a:t>LXX related word(s) </a:t>
            </a:r>
          </a:p>
          <a:p>
            <a:r>
              <a:rPr lang="en-US" sz="4200" b="1" dirty="0"/>
              <a:t>  G4103 </a:t>
            </a:r>
            <a:r>
              <a:rPr lang="en-US" sz="4200" b="1" dirty="0" err="1" smtClean="0"/>
              <a:t>pistos</a:t>
            </a:r>
            <a:endParaRPr lang="en-US" sz="4200" b="1" dirty="0" smtClean="0"/>
          </a:p>
          <a:p>
            <a:endParaRPr lang="en-US" sz="4200" b="1" u="sng" dirty="0"/>
          </a:p>
          <a:p>
            <a:r>
              <a:rPr lang="en-US" sz="4800" b="1" dirty="0">
                <a:latin typeface="Arial" panose="020B0604020202020204" pitchFamily="34" charset="0"/>
                <a:cs typeface="Arial" panose="020B0604020202020204" pitchFamily="34" charset="0"/>
              </a:rPr>
              <a:t>Isaiah 30:21</a:t>
            </a:r>
          </a:p>
          <a:p>
            <a:r>
              <a:rPr lang="en-US" sz="4800" b="1" dirty="0">
                <a:latin typeface="Arial" panose="020B0604020202020204" pitchFamily="34" charset="0"/>
                <a:cs typeface="Arial" panose="020B0604020202020204" pitchFamily="34" charset="0"/>
              </a:rPr>
              <a:t>(JPS)  And thine ears shall hear a word behind thee, saying: 'This is the way, walk ye in it, when ye turn to the right hand, and when ye turn to the left.'</a:t>
            </a:r>
          </a:p>
          <a:p>
            <a:endParaRPr 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81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9467" y="304800"/>
            <a:ext cx="8382000" cy="6617196"/>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Now Abraham Believed {</a:t>
            </a:r>
            <a:r>
              <a:rPr lang="en-US" sz="1200" dirty="0" smtClean="0">
                <a:solidFill>
                  <a:srgbClr val="FF0000"/>
                </a:solidFill>
                <a:latin typeface="Arial" panose="020B0604020202020204" pitchFamily="34" charset="0"/>
                <a:cs typeface="Arial" panose="020B0604020202020204" pitchFamily="34" charset="0"/>
              </a:rPr>
              <a:t>AMAN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YeHOVaH</a:t>
            </a:r>
            <a:r>
              <a:rPr lang="en-US" sz="1200" dirty="0" smtClean="0">
                <a:latin typeface="Arial" panose="020B0604020202020204" pitchFamily="34" charset="0"/>
                <a:cs typeface="Arial" panose="020B0604020202020204" pitchFamily="34" charset="0"/>
              </a:rPr>
              <a:t> Elohim…  Gen 15:6</a:t>
            </a:r>
          </a:p>
          <a:p>
            <a:endParaRPr lang="en-US" sz="1200" dirty="0" smtClean="0">
              <a:latin typeface="Arial" panose="020B0604020202020204" pitchFamily="34" charset="0"/>
              <a:cs typeface="Arial" panose="020B0604020202020204" pitchFamily="34" charset="0"/>
            </a:endParaRPr>
          </a:p>
          <a:p>
            <a:r>
              <a:rPr lang="en-US" sz="1200" dirty="0" smtClean="0"/>
              <a:t>Gen 26:5  Because that Abraham obeyed my voice, and kept my charge, my commandments, my statutes, and my laws.</a:t>
            </a:r>
          </a:p>
          <a:p>
            <a:r>
              <a:rPr lang="en-US" sz="1200" dirty="0" smtClean="0"/>
              <a:t>(CEV)  because Abraham did everything I told him to do.</a:t>
            </a:r>
          </a:p>
          <a:p>
            <a:r>
              <a:rPr lang="en-US" sz="1200" dirty="0" smtClean="0"/>
              <a:t>(AMP)  For Abraham listened to and obeyed My voice and kept My charge, My commands, My statutes, and My laws.</a:t>
            </a:r>
          </a:p>
          <a:p>
            <a:endParaRPr lang="en-US" sz="1200" dirty="0" smtClean="0">
              <a:latin typeface="Arial" panose="020B0604020202020204" pitchFamily="34" charset="0"/>
              <a:cs typeface="Arial" panose="020B0604020202020204" pitchFamily="34" charset="0"/>
            </a:endParaRPr>
          </a:p>
          <a:p>
            <a:pPr algn="ctr"/>
            <a:r>
              <a:rPr lang="en-US" sz="1600" b="1" dirty="0" smtClean="0"/>
              <a:t>Galatians 5:22</a:t>
            </a:r>
          </a:p>
          <a:p>
            <a:endParaRPr lang="en-US" sz="1200" dirty="0" smtClean="0">
              <a:latin typeface="Arial" panose="020B0604020202020204" pitchFamily="34" charset="0"/>
              <a:cs typeface="Arial" panose="020B0604020202020204" pitchFamily="34" charset="0"/>
            </a:endParaRPr>
          </a:p>
          <a:p>
            <a:r>
              <a:rPr lang="en-US" sz="1200" dirty="0" smtClean="0"/>
              <a:t>(CEV)  God's Spirit makes us loving, happy, peaceful, patient, kind, good, </a:t>
            </a:r>
            <a:r>
              <a:rPr lang="en-US" sz="1200" dirty="0" smtClean="0">
                <a:solidFill>
                  <a:srgbClr val="00B050"/>
                </a:solidFill>
              </a:rPr>
              <a:t>faithful,</a:t>
            </a:r>
          </a:p>
          <a:p>
            <a:r>
              <a:rPr lang="en-US" sz="1200" dirty="0" smtClean="0"/>
              <a:t>(AMP)  But the fruit of the [Holy] Spirit [the work which His presence within accomplishes] is love, joy (gladness), peace, patience (an even temper, forbearance), kindness, goodness (benevolence), </a:t>
            </a:r>
            <a:r>
              <a:rPr lang="en-US" sz="1200" dirty="0" smtClean="0">
                <a:solidFill>
                  <a:srgbClr val="00B050"/>
                </a:solidFill>
              </a:rPr>
              <a:t>faithfulness</a:t>
            </a:r>
            <a:r>
              <a:rPr lang="en-US" sz="1200" dirty="0" smtClean="0"/>
              <a:t>,</a:t>
            </a:r>
          </a:p>
          <a:p>
            <a:r>
              <a:rPr lang="en-US" sz="1200" dirty="0" smtClean="0"/>
              <a:t>(CJB)  But the fruit of the Spirit is love, joy, peace, patience, kindness, goodness, </a:t>
            </a:r>
            <a:r>
              <a:rPr lang="en-US" sz="1200" dirty="0" smtClean="0">
                <a:solidFill>
                  <a:srgbClr val="00B050"/>
                </a:solidFill>
              </a:rPr>
              <a:t>faithfulness</a:t>
            </a:r>
            <a:r>
              <a:rPr lang="en-US" sz="1200" dirty="0" smtClean="0"/>
              <a:t>,</a:t>
            </a:r>
          </a:p>
          <a:p>
            <a:r>
              <a:rPr lang="en-US" sz="1200" b="1" dirty="0"/>
              <a:t>Gal 5:22</a:t>
            </a:r>
            <a:r>
              <a:rPr lang="en-US" sz="1200" dirty="0"/>
              <a:t>  But the fruit of the Spirit is love, joy, peace, longsuffering, gentleness, goodness, </a:t>
            </a:r>
            <a:r>
              <a:rPr lang="en-US" sz="1200" dirty="0">
                <a:solidFill>
                  <a:srgbClr val="00B050"/>
                </a:solidFill>
              </a:rPr>
              <a:t>faith</a:t>
            </a:r>
            <a:r>
              <a:rPr lang="en-US" sz="1200" dirty="0"/>
              <a:t>,</a:t>
            </a:r>
          </a:p>
          <a:p>
            <a:r>
              <a:rPr lang="en-US" sz="1200" dirty="0"/>
              <a:t>Gal 5:23  Meekness, temperance: against such there is no law</a:t>
            </a:r>
            <a:r>
              <a:rPr lang="en-US" sz="1200" dirty="0" smtClean="0"/>
              <a:t>.</a:t>
            </a:r>
          </a:p>
          <a:p>
            <a:endParaRPr lang="en-US" sz="1200" dirty="0"/>
          </a:p>
          <a:p>
            <a:r>
              <a:rPr lang="en-US" sz="1200" dirty="0" err="1"/>
              <a:t>Eph</a:t>
            </a:r>
            <a:r>
              <a:rPr lang="en-US" sz="1200" dirty="0"/>
              <a:t> 2:8  For by grace are ye saved through </a:t>
            </a:r>
            <a:r>
              <a:rPr lang="en-US" sz="1200" dirty="0">
                <a:solidFill>
                  <a:srgbClr val="00B050"/>
                </a:solidFill>
              </a:rPr>
              <a:t>faith</a:t>
            </a:r>
            <a:r>
              <a:rPr lang="en-US" sz="1200" dirty="0"/>
              <a:t>; and that not of yourselves: </a:t>
            </a:r>
            <a:r>
              <a:rPr lang="en-US" sz="1200" i="1" dirty="0"/>
              <a:t>it is</a:t>
            </a:r>
            <a:r>
              <a:rPr lang="en-US" sz="1200" dirty="0"/>
              <a:t> the gift of God:</a:t>
            </a:r>
          </a:p>
          <a:p>
            <a:r>
              <a:rPr lang="en-US" sz="1200" dirty="0" err="1"/>
              <a:t>Eph</a:t>
            </a:r>
            <a:r>
              <a:rPr lang="en-US" sz="1200" dirty="0"/>
              <a:t> 2:9  Not of works, lest any man should boast.</a:t>
            </a:r>
          </a:p>
          <a:p>
            <a:r>
              <a:rPr lang="en-US" sz="1200" dirty="0" err="1"/>
              <a:t>Eph</a:t>
            </a:r>
            <a:r>
              <a:rPr lang="en-US" sz="1200" dirty="0"/>
              <a:t> 2:10  For we are his workmanship, created in Christ Jesus unto good works, which God hath before ordained that we should walk in them.</a:t>
            </a:r>
          </a:p>
          <a:p>
            <a:r>
              <a:rPr lang="en-US" sz="1200" dirty="0" err="1"/>
              <a:t>Eph</a:t>
            </a:r>
            <a:r>
              <a:rPr lang="en-US" sz="1200" dirty="0"/>
              <a:t> 2:11  Wherefore remember, that ye </a:t>
            </a:r>
            <a:r>
              <a:rPr lang="en-US" sz="1200" i="1" dirty="0"/>
              <a:t>being</a:t>
            </a:r>
            <a:r>
              <a:rPr lang="en-US" sz="1200" dirty="0"/>
              <a:t> in time past Gentiles in the flesh, who are called Uncircumcision by that which is called the Circumcision in the flesh made by hands;</a:t>
            </a:r>
          </a:p>
          <a:p>
            <a:r>
              <a:rPr lang="en-US" sz="1200" dirty="0" err="1"/>
              <a:t>Eph</a:t>
            </a:r>
            <a:r>
              <a:rPr lang="en-US" sz="1200" dirty="0"/>
              <a:t> 2:12  That at that time ye were without Christ, being aliens from the commonwealth of Israel, and strangers from the covenants of promise, having no hope, and without God in the world:</a:t>
            </a:r>
          </a:p>
          <a:p>
            <a:r>
              <a:rPr lang="en-US" sz="1200" dirty="0" err="1"/>
              <a:t>Eph</a:t>
            </a:r>
            <a:r>
              <a:rPr lang="en-US" sz="1200" dirty="0"/>
              <a:t> 2:13  But now in Christ Jesus ye who sometimes were far off are made nigh by the blood of Christ.</a:t>
            </a:r>
          </a:p>
          <a:p>
            <a:r>
              <a:rPr lang="en-US" sz="1200" dirty="0" err="1"/>
              <a:t>Eph</a:t>
            </a:r>
            <a:r>
              <a:rPr lang="en-US" sz="1200" dirty="0"/>
              <a:t> 2:14  For he is our peace, who hath made both one, and hath broken down the middle wall of partition</a:t>
            </a:r>
          </a:p>
          <a:p>
            <a:endParaRPr lang="en-US" sz="1200" dirty="0"/>
          </a:p>
          <a:p>
            <a:r>
              <a:rPr lang="en-US" sz="1200" dirty="0"/>
              <a:t>Rev_2:10  Fear none of those things which thou shalt suffer: behold, the devil shall cast </a:t>
            </a:r>
            <a:r>
              <a:rPr lang="en-US" sz="1200" i="1" dirty="0"/>
              <a:t>some</a:t>
            </a:r>
            <a:r>
              <a:rPr lang="en-US" sz="1200" dirty="0"/>
              <a:t> of you into prison, that ye may be tried; and ye shall have tribulation ten days: be thou </a:t>
            </a:r>
            <a:r>
              <a:rPr lang="en-US" sz="1200" dirty="0">
                <a:solidFill>
                  <a:srgbClr val="00B050"/>
                </a:solidFill>
              </a:rPr>
              <a:t>faithful</a:t>
            </a:r>
            <a:r>
              <a:rPr lang="en-US" sz="1200" dirty="0"/>
              <a:t> unto death, and I will give thee a crown of life.</a:t>
            </a:r>
          </a:p>
          <a:p>
            <a:r>
              <a:rPr lang="en-US" sz="1200" dirty="0"/>
              <a:t>Rev_2:13  I know thy works, and where thou </a:t>
            </a:r>
            <a:r>
              <a:rPr lang="en-US" sz="1200" dirty="0" err="1"/>
              <a:t>dwellest</a:t>
            </a:r>
            <a:r>
              <a:rPr lang="en-US" sz="1200" dirty="0"/>
              <a:t>, </a:t>
            </a:r>
            <a:r>
              <a:rPr lang="en-US" sz="1200" i="1" dirty="0"/>
              <a:t>even</a:t>
            </a:r>
            <a:r>
              <a:rPr lang="en-US" sz="1200" dirty="0"/>
              <a:t> where Satan's seat </a:t>
            </a:r>
            <a:r>
              <a:rPr lang="en-US" sz="1200" i="1" dirty="0"/>
              <a:t>is:</a:t>
            </a:r>
            <a:r>
              <a:rPr lang="en-US" sz="1200" dirty="0"/>
              <a:t> and thou </a:t>
            </a:r>
            <a:r>
              <a:rPr lang="en-US" sz="1200" dirty="0" err="1"/>
              <a:t>holdest</a:t>
            </a:r>
            <a:r>
              <a:rPr lang="en-US" sz="1200" dirty="0"/>
              <a:t> fast my name, and hast not denied my faith, even in those days wherein Antipas </a:t>
            </a:r>
            <a:r>
              <a:rPr lang="en-US" sz="1200" i="1" dirty="0"/>
              <a:t>was</a:t>
            </a:r>
            <a:r>
              <a:rPr lang="en-US" sz="1200" dirty="0"/>
              <a:t> my </a:t>
            </a:r>
            <a:r>
              <a:rPr lang="en-US" sz="1200" dirty="0">
                <a:solidFill>
                  <a:srgbClr val="00B050"/>
                </a:solidFill>
              </a:rPr>
              <a:t>faithful</a:t>
            </a:r>
            <a:r>
              <a:rPr lang="en-US" sz="1200" dirty="0"/>
              <a:t> martyr, who was slain among you, where Satan </a:t>
            </a:r>
            <a:r>
              <a:rPr lang="en-US" sz="1200" dirty="0" err="1"/>
              <a:t>dwelleth</a:t>
            </a:r>
            <a:r>
              <a:rPr lang="en-US" sz="1200" dirty="0"/>
              <a:t>.</a:t>
            </a:r>
          </a:p>
          <a:p>
            <a:r>
              <a:rPr lang="en-US" sz="1200" dirty="0"/>
              <a:t>Rev_3:14  And unto the angel of the church of the </a:t>
            </a:r>
            <a:r>
              <a:rPr lang="en-US" sz="1200" dirty="0" err="1"/>
              <a:t>Laodiceans</a:t>
            </a:r>
            <a:r>
              <a:rPr lang="en-US" sz="1200" dirty="0"/>
              <a:t> write; These things </a:t>
            </a:r>
            <a:r>
              <a:rPr lang="en-US" sz="1200" dirty="0" err="1"/>
              <a:t>saith</a:t>
            </a:r>
            <a:r>
              <a:rPr lang="en-US" sz="1200" dirty="0"/>
              <a:t> the Amen, the </a:t>
            </a:r>
            <a:r>
              <a:rPr lang="en-US" sz="1200" dirty="0">
                <a:solidFill>
                  <a:srgbClr val="00B050"/>
                </a:solidFill>
              </a:rPr>
              <a:t>faithful</a:t>
            </a:r>
            <a:r>
              <a:rPr lang="en-US" sz="1200" dirty="0"/>
              <a:t> and true witness, the beginning of the creation of God;</a:t>
            </a: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44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867" y="468699"/>
            <a:ext cx="8458200" cy="1754326"/>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Mat_10:22  And ye shall be hated of all </a:t>
            </a:r>
            <a:r>
              <a:rPr lang="en-US" sz="1200" i="1" dirty="0">
                <a:latin typeface="Arial" panose="020B0604020202020204" pitchFamily="34" charset="0"/>
                <a:cs typeface="Arial" panose="020B0604020202020204" pitchFamily="34" charset="0"/>
              </a:rPr>
              <a:t>men</a:t>
            </a:r>
            <a:r>
              <a:rPr lang="en-US" sz="1200" dirty="0">
                <a:latin typeface="Arial" panose="020B0604020202020204" pitchFamily="34" charset="0"/>
                <a:cs typeface="Arial" panose="020B0604020202020204" pitchFamily="34" charset="0"/>
              </a:rPr>
              <a:t> for my name's sake: but he that </a:t>
            </a:r>
            <a:r>
              <a:rPr lang="en-US" sz="1200" dirty="0" err="1">
                <a:latin typeface="Arial" panose="020B0604020202020204" pitchFamily="34" charset="0"/>
                <a:cs typeface="Arial" panose="020B0604020202020204" pitchFamily="34" charset="0"/>
              </a:rPr>
              <a:t>endureth</a:t>
            </a:r>
            <a:r>
              <a:rPr lang="en-US" sz="1200" dirty="0">
                <a:latin typeface="Arial" panose="020B0604020202020204" pitchFamily="34" charset="0"/>
                <a:cs typeface="Arial" panose="020B0604020202020204" pitchFamily="34" charset="0"/>
              </a:rPr>
              <a:t> to the end shall be saved</a:t>
            </a:r>
            <a:r>
              <a:rPr lang="en-US" sz="1200" u="sng" dirty="0" smtClean="0">
                <a:latin typeface="Arial" panose="020B0604020202020204" pitchFamily="34" charset="0"/>
                <a:cs typeface="Arial" panose="020B0604020202020204" pitchFamily="34" charset="0"/>
              </a:rPr>
              <a:t>.</a:t>
            </a:r>
          </a:p>
          <a:p>
            <a:r>
              <a:rPr lang="en-US" sz="1200" dirty="0"/>
              <a:t>Mat_24:13  But he that shall endure unto the end, the same shall be saved.</a:t>
            </a:r>
          </a:p>
          <a:p>
            <a:r>
              <a:rPr lang="en-US" sz="1200" dirty="0"/>
              <a:t>Luk_7:50  And he said to the woman, Thy faith hath saved thee; go in peace.</a:t>
            </a:r>
          </a:p>
          <a:p>
            <a:r>
              <a:rPr lang="en-US" sz="1200" dirty="0"/>
              <a:t>Jud_1:5  I will therefore put you in remembrance, though ye once knew this, how that the Lord, having saved the people out of the land of Egypt, afterward destroyed them that believed not.</a:t>
            </a:r>
          </a:p>
          <a:p>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“Without any  recorded argument, </a:t>
            </a:r>
            <a:r>
              <a:rPr lang="en-US" sz="1200" dirty="0" err="1" smtClean="0">
                <a:latin typeface="Arial" panose="020B0604020202020204" pitchFamily="34" charset="0"/>
                <a:cs typeface="Arial" panose="020B0604020202020204" pitchFamily="34" charset="0"/>
              </a:rPr>
              <a:t>Avram</a:t>
            </a:r>
            <a:r>
              <a:rPr lang="en-US" sz="1200" dirty="0" smtClean="0">
                <a:latin typeface="Arial" panose="020B0604020202020204" pitchFamily="34" charset="0"/>
                <a:cs typeface="Arial" panose="020B0604020202020204" pitchFamily="34" charset="0"/>
              </a:rPr>
              <a:t>  (Abraham)  just  obeyed!” Lifeway Press.</a:t>
            </a:r>
          </a:p>
          <a:p>
            <a:r>
              <a:rPr lang="en-US" sz="1200" dirty="0" smtClean="0">
                <a:latin typeface="Arial" panose="020B0604020202020204" pitchFamily="34" charset="0"/>
                <a:cs typeface="Arial" panose="020B0604020202020204" pitchFamily="34" charset="0"/>
              </a:rPr>
              <a:t>Romans 4:3 </a:t>
            </a:r>
          </a:p>
          <a:p>
            <a:r>
              <a:rPr lang="en-US" sz="1200" smtClean="0">
                <a:latin typeface="Arial" panose="020B0604020202020204" pitchFamily="34" charset="0"/>
                <a:cs typeface="Arial" panose="020B0604020202020204" pitchFamily="34" charset="0"/>
              </a:rPr>
              <a:t>Gen 13:14-17</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944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6934200" cy="4339650"/>
          </a:xfrm>
          <a:prstGeom prst="rect">
            <a:avLst/>
          </a:prstGeom>
        </p:spPr>
        <p:txBody>
          <a:bodyPr wrap="square">
            <a:spAutoFit/>
          </a:bodyPr>
          <a:lstStyle/>
          <a:p>
            <a:pPr algn="ctr"/>
            <a:r>
              <a:rPr lang="en-US" sz="1200" b="1" dirty="0" err="1"/>
              <a:t>Heb</a:t>
            </a:r>
            <a:r>
              <a:rPr lang="en-US" sz="1200" b="1" dirty="0"/>
              <a:t> </a:t>
            </a:r>
            <a:r>
              <a:rPr lang="en-US" sz="1200" b="1" dirty="0" smtClean="0"/>
              <a:t>11:1</a:t>
            </a:r>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AMP)  NOW FAITH is the assurance (the confirmation, the title deed) of the things [we] hope for, being the proof of things [we] do not see and the conviction of their reality [faith perceiving as real fact what is not revealed to the senses</a:t>
            </a:r>
            <a:r>
              <a:rPr lang="en-US" sz="1200" dirty="0" smtClean="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Rom 1:3  Concerning his Son Jesus Christ our Lord, which was made of the seed of David according to the flesh;</a:t>
            </a:r>
          </a:p>
          <a:p>
            <a:r>
              <a:rPr lang="en-US" sz="1200" dirty="0">
                <a:latin typeface="Arial" panose="020B0604020202020204" pitchFamily="34" charset="0"/>
                <a:cs typeface="Arial" panose="020B0604020202020204" pitchFamily="34" charset="0"/>
              </a:rPr>
              <a:t>Rom 1:4  And declared </a:t>
            </a:r>
            <a:r>
              <a:rPr lang="en-US" sz="1200" i="1" dirty="0">
                <a:latin typeface="Arial" panose="020B0604020202020204" pitchFamily="34" charset="0"/>
                <a:cs typeface="Arial" panose="020B0604020202020204" pitchFamily="34" charset="0"/>
              </a:rPr>
              <a:t>to be</a:t>
            </a:r>
            <a:r>
              <a:rPr lang="en-US" sz="1200" dirty="0">
                <a:latin typeface="Arial" panose="020B0604020202020204" pitchFamily="34" charset="0"/>
                <a:cs typeface="Arial" panose="020B0604020202020204" pitchFamily="34" charset="0"/>
              </a:rPr>
              <a:t> the Son of God with power, according to the spirit of holiness, by the resurrection from the dead:</a:t>
            </a:r>
          </a:p>
          <a:p>
            <a:r>
              <a:rPr lang="en-US" sz="1200" dirty="0">
                <a:latin typeface="Arial" panose="020B0604020202020204" pitchFamily="34" charset="0"/>
                <a:cs typeface="Arial" panose="020B0604020202020204" pitchFamily="34" charset="0"/>
              </a:rPr>
              <a:t>Rom 1:5  By whom we have received grace and apostleship, for obedience to the faith among all nations, for his name:</a:t>
            </a:r>
          </a:p>
          <a:p>
            <a:r>
              <a:rPr lang="en-US" sz="1200" dirty="0">
                <a:latin typeface="Arial" panose="020B0604020202020204" pitchFamily="34" charset="0"/>
                <a:cs typeface="Arial" panose="020B0604020202020204" pitchFamily="34" charset="0"/>
              </a:rPr>
              <a:t>Rom 1:16  For I am not ashamed of the gospel of Christ: for it is the power of God unto salvation to every one that believeth; to the Jew first, and also to the Greek.</a:t>
            </a:r>
          </a:p>
          <a:p>
            <a:r>
              <a:rPr lang="en-US" sz="1200" dirty="0">
                <a:latin typeface="Arial" panose="020B0604020202020204" pitchFamily="34" charset="0"/>
                <a:cs typeface="Arial" panose="020B0604020202020204" pitchFamily="34" charset="0"/>
              </a:rPr>
              <a:t>Rom 1:17  For therein is the righteousness of God revealed from faith to faith: as it is written, The just shall live by faith.</a:t>
            </a:r>
          </a:p>
          <a:p>
            <a:r>
              <a:rPr lang="en-US" sz="1200" dirty="0">
                <a:latin typeface="Arial" panose="020B0604020202020204" pitchFamily="34" charset="0"/>
                <a:cs typeface="Arial" panose="020B0604020202020204" pitchFamily="34" charset="0"/>
              </a:rPr>
              <a:t>Rom 1:18  For the wrath of God is revealed from heaven against all ungodliness and unrighteousness of men, who hold the truth in unrighteousness;</a:t>
            </a:r>
          </a:p>
          <a:p>
            <a:r>
              <a:rPr lang="en-US" sz="1200" dirty="0">
                <a:latin typeface="Arial" panose="020B0604020202020204" pitchFamily="34" charset="0"/>
                <a:cs typeface="Arial" panose="020B0604020202020204" pitchFamily="34" charset="0"/>
              </a:rPr>
              <a:t>Rom 1:19  Because that which may be known of God is manifest in them; for God hath shewed </a:t>
            </a:r>
            <a:r>
              <a:rPr lang="en-US" sz="1200" i="1" dirty="0">
                <a:latin typeface="Arial" panose="020B0604020202020204" pitchFamily="34" charset="0"/>
                <a:cs typeface="Arial" panose="020B0604020202020204" pitchFamily="34" charset="0"/>
              </a:rPr>
              <a:t>it</a:t>
            </a:r>
            <a:r>
              <a:rPr lang="en-US" sz="1200" dirty="0">
                <a:latin typeface="Arial" panose="020B0604020202020204" pitchFamily="34" charset="0"/>
                <a:cs typeface="Arial" panose="020B0604020202020204" pitchFamily="34" charset="0"/>
              </a:rPr>
              <a:t> unto them.</a:t>
            </a:r>
          </a:p>
          <a:p>
            <a:r>
              <a:rPr lang="en-US" sz="1200" dirty="0">
                <a:latin typeface="Arial" panose="020B0604020202020204" pitchFamily="34" charset="0"/>
                <a:cs typeface="Arial" panose="020B0604020202020204" pitchFamily="34" charset="0"/>
              </a:rPr>
              <a:t>Rom 1:20  For the invisible things of him from the creation of the world are clearly seen, being understood by the things that are made, </a:t>
            </a:r>
            <a:r>
              <a:rPr lang="en-US" sz="1200" i="1" dirty="0">
                <a:latin typeface="Arial" panose="020B0604020202020204" pitchFamily="34" charset="0"/>
                <a:cs typeface="Arial" panose="020B0604020202020204" pitchFamily="34" charset="0"/>
              </a:rPr>
              <a:t>even</a:t>
            </a:r>
            <a:r>
              <a:rPr lang="en-US" sz="1200" dirty="0">
                <a:latin typeface="Arial" panose="020B0604020202020204" pitchFamily="34" charset="0"/>
                <a:cs typeface="Arial" panose="020B0604020202020204" pitchFamily="34" charset="0"/>
              </a:rPr>
              <a:t> his eternal power and Godhead; so that they are without excuse:</a:t>
            </a:r>
          </a:p>
          <a:p>
            <a:endParaRPr lang="en-US" sz="1200" dirty="0">
              <a:latin typeface="Arial" panose="020B0604020202020204" pitchFamily="34" charset="0"/>
              <a:cs typeface="Arial" panose="020B0604020202020204" pitchFamily="34" charset="0"/>
            </a:endParaRPr>
          </a:p>
        </p:txBody>
      </p:sp>
      <p:sp>
        <p:nvSpPr>
          <p:cNvPr id="3" name="TextBox 2"/>
          <p:cNvSpPr txBox="1"/>
          <p:nvPr/>
        </p:nvSpPr>
        <p:spPr>
          <a:xfrm>
            <a:off x="876300" y="1219200"/>
            <a:ext cx="7391400" cy="253916"/>
          </a:xfrm>
          <a:prstGeom prst="rect">
            <a:avLst/>
          </a:prstGeom>
          <a:noFill/>
        </p:spPr>
        <p:txBody>
          <a:bodyPr wrap="square" rtlCol="0">
            <a:spAutoFit/>
          </a:bodyPr>
          <a:lstStyle/>
          <a:p>
            <a:pPr algn="ctr"/>
            <a:r>
              <a:rPr lang="en-US" sz="1050" dirty="0" smtClean="0">
                <a:latin typeface="Old English Text MT" panose="03040902040508030806" pitchFamily="66" charset="0"/>
              </a:rPr>
              <a:t>Now Faith is the substance of things hoped for, the evidence of things not </a:t>
            </a:r>
            <a:r>
              <a:rPr lang="en-US" sz="1050" i="1" dirty="0" smtClean="0">
                <a:latin typeface="Old English Text MT" panose="03040902040508030806" pitchFamily="66" charset="0"/>
              </a:rPr>
              <a:t>yet</a:t>
            </a:r>
            <a:r>
              <a:rPr lang="en-US" sz="1050" dirty="0" smtClean="0">
                <a:latin typeface="Old English Text MT" panose="03040902040508030806" pitchFamily="66" charset="0"/>
              </a:rPr>
              <a:t>  seen!</a:t>
            </a:r>
            <a:endParaRPr lang="en-US" sz="1050" dirty="0">
              <a:latin typeface="Old English Text MT" panose="03040902040508030806" pitchFamily="66" charset="0"/>
            </a:endParaRPr>
          </a:p>
        </p:txBody>
      </p:sp>
    </p:spTree>
    <p:extLst>
      <p:ext uri="{BB962C8B-B14F-4D97-AF65-F5344CB8AC3E}">
        <p14:creationId xmlns:p14="http://schemas.microsoft.com/office/powerpoint/2010/main" val="1164587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1933" y="762000"/>
            <a:ext cx="7620000" cy="6247864"/>
          </a:xfrm>
          <a:prstGeom prst="rect">
            <a:avLst/>
          </a:prstGeom>
          <a:noFill/>
        </p:spPr>
        <p:txBody>
          <a:bodyPr wrap="square" rtlCol="0">
            <a:spAutoFit/>
          </a:bodyPr>
          <a:lstStyle/>
          <a:p>
            <a:r>
              <a:rPr lang="vi-VN" sz="1600" dirty="0"/>
              <a:t>πίστις</a:t>
            </a:r>
          </a:p>
          <a:p>
            <a:r>
              <a:rPr lang="en-US" sz="1600" dirty="0" err="1"/>
              <a:t>pistis</a:t>
            </a:r>
            <a:endParaRPr lang="en-US" sz="1600" dirty="0"/>
          </a:p>
          <a:p>
            <a:r>
              <a:rPr lang="en-US" sz="1600" i="1" dirty="0" err="1"/>
              <a:t>pis'</a:t>
            </a:r>
            <a:r>
              <a:rPr lang="en-US" sz="1600" i="1" dirty="0"/>
              <a:t>-tis</a:t>
            </a:r>
            <a:endParaRPr lang="en-US" sz="1600" dirty="0"/>
          </a:p>
          <a:p>
            <a:r>
              <a:rPr lang="en-US" sz="1600" dirty="0"/>
              <a:t>From </a:t>
            </a:r>
            <a:r>
              <a:rPr lang="en-US" sz="1600" u="sng" dirty="0"/>
              <a:t>G3982</a:t>
            </a:r>
            <a:r>
              <a:rPr lang="en-US" sz="1600" dirty="0"/>
              <a:t>; </a:t>
            </a:r>
            <a:r>
              <a:rPr lang="en-US" sz="1600" i="1" dirty="0"/>
              <a:t>persuasion</a:t>
            </a:r>
            <a:r>
              <a:rPr lang="en-US" sz="1600" dirty="0"/>
              <a:t>, that is, </a:t>
            </a:r>
            <a:r>
              <a:rPr lang="en-US" sz="1600" i="1" dirty="0"/>
              <a:t>credence</a:t>
            </a:r>
            <a:r>
              <a:rPr lang="en-US" sz="1600" dirty="0"/>
              <a:t>; moral </a:t>
            </a:r>
            <a:r>
              <a:rPr lang="en-US" sz="1600" i="1" dirty="0"/>
              <a:t>conviction</a:t>
            </a:r>
            <a:r>
              <a:rPr lang="en-US" sz="1600" dirty="0"/>
              <a:t> (of </a:t>
            </a:r>
            <a:r>
              <a:rPr lang="en-US" sz="1600" i="1" dirty="0"/>
              <a:t>religious</a:t>
            </a:r>
            <a:r>
              <a:rPr lang="en-US" sz="1600" dirty="0"/>
              <a:t> truth, or the truthfulness of God or a religious teacher), especially </a:t>
            </a:r>
            <a:r>
              <a:rPr lang="en-US" sz="1600" i="1" dirty="0"/>
              <a:t>reliance</a:t>
            </a:r>
            <a:r>
              <a:rPr lang="en-US" sz="1600" dirty="0"/>
              <a:t> upon Christ for salvation; abstractly </a:t>
            </a:r>
            <a:r>
              <a:rPr lang="en-US" sz="1600" i="1" dirty="0"/>
              <a:t>constancy</a:t>
            </a:r>
            <a:r>
              <a:rPr lang="en-US" sz="1600" dirty="0"/>
              <a:t> in such profession; by extension the system of religious (Gospel) </a:t>
            </a:r>
            <a:r>
              <a:rPr lang="en-US" sz="1600" i="1" dirty="0"/>
              <a:t>truth</a:t>
            </a:r>
            <a:r>
              <a:rPr lang="en-US" sz="1600" dirty="0"/>
              <a:t> itself: - assurance, belief, believe, faith, fidelity.</a:t>
            </a:r>
          </a:p>
          <a:p>
            <a:r>
              <a:rPr lang="x-none" sz="1600" u="sng"/>
              <a:t> </a:t>
            </a:r>
          </a:p>
          <a:p>
            <a:r>
              <a:rPr lang="en-US" sz="1600" u="sng" dirty="0"/>
              <a:t>LXX related word(s) </a:t>
            </a:r>
          </a:p>
          <a:p>
            <a:r>
              <a:rPr lang="en-US" sz="1600" dirty="0" smtClean="0"/>
              <a:t>  </a:t>
            </a:r>
            <a:r>
              <a:rPr lang="en-US" sz="1600" u="sng" dirty="0" smtClean="0"/>
              <a:t>H530 </a:t>
            </a:r>
            <a:r>
              <a:rPr lang="en-US" sz="1600" u="sng" dirty="0" err="1"/>
              <a:t>emunah</a:t>
            </a:r>
            <a:r>
              <a:rPr lang="en-US" sz="1600" u="sng" dirty="0"/>
              <a:t> </a:t>
            </a:r>
            <a:endParaRPr lang="en-US" sz="1600" u="sng" dirty="0" smtClean="0"/>
          </a:p>
          <a:p>
            <a:endParaRPr lang="en-US" sz="1600" u="sng" dirty="0"/>
          </a:p>
          <a:p>
            <a:r>
              <a:rPr lang="en-US" sz="1600" b="1" dirty="0"/>
              <a:t>H530</a:t>
            </a:r>
            <a:endParaRPr lang="en-US" sz="1600" dirty="0"/>
          </a:p>
          <a:p>
            <a:r>
              <a:rPr lang="he-IL" sz="1600" dirty="0"/>
              <a:t>אמנה    אמוּנה</a:t>
            </a:r>
          </a:p>
          <a:p>
            <a:r>
              <a:rPr lang="en-US" sz="1600" dirty="0"/>
              <a:t>'</a:t>
            </a:r>
            <a:r>
              <a:rPr lang="en-US" sz="1600" dirty="0" err="1"/>
              <a:t>ĕmûnâh</a:t>
            </a:r>
            <a:r>
              <a:rPr lang="en-US" sz="1600" dirty="0"/>
              <a:t>  '</a:t>
            </a:r>
            <a:r>
              <a:rPr lang="en-US" sz="1600" dirty="0" err="1"/>
              <a:t>ĕmûnâh</a:t>
            </a:r>
            <a:endParaRPr lang="en-US" sz="1600" dirty="0"/>
          </a:p>
          <a:p>
            <a:r>
              <a:rPr lang="en-US" sz="1600" i="1" dirty="0" err="1"/>
              <a:t>em-oo-naw</a:t>
            </a:r>
            <a:r>
              <a:rPr lang="en-US" sz="1600" i="1" dirty="0"/>
              <a:t>',</a:t>
            </a:r>
            <a:r>
              <a:rPr lang="en-US" sz="1600" dirty="0"/>
              <a:t> </a:t>
            </a:r>
            <a:r>
              <a:rPr lang="en-US" sz="1600" i="1" dirty="0" err="1"/>
              <a:t>em-oo-naw</a:t>
            </a:r>
            <a:r>
              <a:rPr lang="en-US" sz="1600" i="1" dirty="0"/>
              <a:t>'</a:t>
            </a:r>
            <a:endParaRPr lang="en-US" sz="1600" dirty="0"/>
          </a:p>
          <a:p>
            <a:r>
              <a:rPr lang="en-US" sz="1600" dirty="0"/>
              <a:t>Feminine of </a:t>
            </a:r>
            <a:r>
              <a:rPr lang="en-US" sz="1600" u="sng" dirty="0"/>
              <a:t>H529</a:t>
            </a:r>
            <a:r>
              <a:rPr lang="en-US" sz="1600" dirty="0"/>
              <a:t>; literally </a:t>
            </a:r>
            <a:r>
              <a:rPr lang="en-US" sz="1600" i="1" dirty="0"/>
              <a:t>firmness</a:t>
            </a:r>
            <a:r>
              <a:rPr lang="en-US" sz="1600" dirty="0"/>
              <a:t>; figuratively </a:t>
            </a:r>
            <a:r>
              <a:rPr lang="en-US" sz="1600" i="1" dirty="0"/>
              <a:t>security</a:t>
            </a:r>
            <a:r>
              <a:rPr lang="en-US" sz="1600" dirty="0"/>
              <a:t>; moral </a:t>
            </a:r>
            <a:r>
              <a:rPr lang="en-US" sz="1600" i="1" dirty="0"/>
              <a:t>fidelity: - </a:t>
            </a:r>
            <a:r>
              <a:rPr lang="en-US" sz="1600" dirty="0"/>
              <a:t>faith (-</a:t>
            </a:r>
            <a:r>
              <a:rPr lang="en-US" sz="1600" dirty="0" err="1"/>
              <a:t>ful</a:t>
            </a:r>
            <a:r>
              <a:rPr lang="en-US" sz="1600" dirty="0"/>
              <a:t>, -</a:t>
            </a:r>
            <a:r>
              <a:rPr lang="en-US" sz="1600" dirty="0" err="1"/>
              <a:t>ly</a:t>
            </a:r>
            <a:r>
              <a:rPr lang="en-US" sz="1600" dirty="0"/>
              <a:t>, -ness, [man]), set office, stability, steady, truly, truth, verily.</a:t>
            </a:r>
          </a:p>
          <a:p>
            <a:r>
              <a:rPr lang="x-none" sz="1600" u="sng"/>
              <a:t> </a:t>
            </a:r>
          </a:p>
          <a:p>
            <a:r>
              <a:rPr lang="en-US" sz="1600" u="sng" dirty="0"/>
              <a:t>LXX related word(s) </a:t>
            </a:r>
          </a:p>
          <a:p>
            <a:r>
              <a:rPr lang="en-US" sz="1600" dirty="0"/>
              <a:t>  </a:t>
            </a:r>
            <a:r>
              <a:rPr lang="en-US" sz="1600" u="sng" dirty="0"/>
              <a:t>G225 </a:t>
            </a:r>
            <a:r>
              <a:rPr lang="en-US" sz="1600" u="sng" dirty="0" err="1"/>
              <a:t>aletheia</a:t>
            </a:r>
            <a:r>
              <a:rPr lang="en-US" sz="1600" u="sng" dirty="0"/>
              <a:t> </a:t>
            </a:r>
          </a:p>
          <a:p>
            <a:r>
              <a:rPr lang="en-US" sz="1600" dirty="0"/>
              <a:t>  </a:t>
            </a:r>
            <a:r>
              <a:rPr lang="en-US" sz="1600" u="sng" dirty="0"/>
              <a:t>G228 </a:t>
            </a:r>
            <a:r>
              <a:rPr lang="en-US" sz="1600" u="sng" dirty="0" err="1"/>
              <a:t>alethinos</a:t>
            </a:r>
            <a:r>
              <a:rPr lang="en-US" sz="1600" u="sng" dirty="0"/>
              <a:t> </a:t>
            </a:r>
          </a:p>
          <a:p>
            <a:r>
              <a:rPr lang="en-US" sz="1600" dirty="0"/>
              <a:t>  </a:t>
            </a:r>
            <a:r>
              <a:rPr lang="en-US" sz="1600" u="sng" dirty="0"/>
              <a:t>G4102 </a:t>
            </a:r>
            <a:r>
              <a:rPr lang="en-US" sz="1600" u="sng" dirty="0" err="1"/>
              <a:t>pistis</a:t>
            </a:r>
            <a:r>
              <a:rPr lang="en-US" sz="1600" u="sng" dirty="0"/>
              <a:t> </a:t>
            </a:r>
          </a:p>
          <a:p>
            <a:r>
              <a:rPr lang="en-US" sz="1600" dirty="0"/>
              <a:t>  </a:t>
            </a:r>
            <a:r>
              <a:rPr lang="en-US" sz="1600" u="sng" dirty="0"/>
              <a:t>G4741 </a:t>
            </a:r>
            <a:r>
              <a:rPr lang="en-US" sz="1600" u="sng" dirty="0" err="1"/>
              <a:t>sterizo</a:t>
            </a:r>
            <a:r>
              <a:rPr lang="en-US" sz="1600" u="sng" dirty="0"/>
              <a:t> </a:t>
            </a:r>
          </a:p>
          <a:p>
            <a:r>
              <a:rPr lang="x-none" sz="1600" u="sng"/>
              <a:t> </a:t>
            </a:r>
          </a:p>
          <a:p>
            <a:endParaRPr lang="en-US" sz="1600" u="sng" dirty="0"/>
          </a:p>
        </p:txBody>
      </p:sp>
    </p:spTree>
    <p:extLst>
      <p:ext uri="{BB962C8B-B14F-4D97-AF65-F5344CB8AC3E}">
        <p14:creationId xmlns:p14="http://schemas.microsoft.com/office/powerpoint/2010/main" val="354538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001000" cy="4708981"/>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Faith is a dynamic!  Faith is not a one-way street, but a two way interchange.  We trust Elohim (God) because he entrusts to us His Faithfulness.  Faith, i.e. belief or Trust is rooted firmly in Truth, so Truth, </a:t>
            </a:r>
            <a:r>
              <a:rPr lang="en-US" sz="1200" dirty="0" err="1" smtClean="0">
                <a:latin typeface="Arial" panose="020B0604020202020204" pitchFamily="34" charset="0"/>
                <a:cs typeface="Arial" panose="020B0604020202020204" pitchFamily="34" charset="0"/>
              </a:rPr>
              <a:t>Emet</a:t>
            </a:r>
            <a:r>
              <a:rPr lang="en-US" sz="1200" dirty="0" smtClean="0">
                <a:latin typeface="Arial" panose="020B0604020202020204" pitchFamily="34" charset="0"/>
                <a:cs typeface="Arial" panose="020B0604020202020204" pitchFamily="34" charset="0"/>
              </a:rPr>
              <a:t> in Hebrew shares the same root as Faith and the Hebrew concept like unto “so be it” Ah-Mein!  So, Faith is Faithfulness, and Faithfulness is Faith.  You cannot have faith, and be un-faithful, impossible!  In Hebrew, the same word is both English words.  (…and then some…)  So in James’ letter to the twelve tribes scattered abroad, in chapter 2 and particularly starting in verse 14 says, {Copied from e-sword, Jubilee </a:t>
            </a:r>
            <a:r>
              <a:rPr lang="en-US" sz="1200" smtClean="0">
                <a:latin typeface="Arial" panose="020B0604020202020204" pitchFamily="34" charset="0"/>
                <a:cs typeface="Arial" panose="020B0604020202020204" pitchFamily="34" charset="0"/>
              </a:rPr>
              <a:t>bible.}</a:t>
            </a:r>
          </a:p>
          <a:p>
            <a:endParaRPr lang="en-US" sz="1200" dirty="0" smtClean="0">
              <a:latin typeface="Arial" panose="020B0604020202020204" pitchFamily="34" charset="0"/>
              <a:cs typeface="Arial" panose="020B0604020202020204" pitchFamily="34" charset="0"/>
            </a:endParaRPr>
          </a:p>
          <a:p>
            <a:r>
              <a:rPr lang="en-US" sz="1200" dirty="0" smtClean="0"/>
              <a:t>Jas </a:t>
            </a:r>
            <a:r>
              <a:rPr lang="en-US" sz="1200" dirty="0"/>
              <a:t>2:14  My brethren, What shall it profit though someone says </a:t>
            </a:r>
            <a:r>
              <a:rPr lang="en-US" sz="1200" i="1" dirty="0"/>
              <a:t>that</a:t>
            </a:r>
            <a:r>
              <a:rPr lang="en-US" sz="1200" dirty="0"/>
              <a:t> they have faith and do not have works? Shall this type of faith be able to save them? </a:t>
            </a:r>
          </a:p>
          <a:p>
            <a:r>
              <a:rPr lang="en-US" sz="1200" dirty="0"/>
              <a:t>Jas 2:15  If a brother or sister is naked and destitute of daily food, </a:t>
            </a:r>
          </a:p>
          <a:p>
            <a:r>
              <a:rPr lang="en-US" sz="1200" dirty="0"/>
              <a:t>Jas 2:16  and one of you says unto them, Depart in peace; be </a:t>
            </a:r>
            <a:r>
              <a:rPr lang="en-US" sz="1200" i="1" dirty="0"/>
              <a:t>ye</a:t>
            </a:r>
            <a:r>
              <a:rPr lang="en-US" sz="1200" dirty="0"/>
              <a:t> warmed and filled; but ye do not give them those things which are needful for the body; what </a:t>
            </a:r>
            <a:r>
              <a:rPr lang="en-US" sz="1200" i="1" dirty="0"/>
              <a:t>shall it</a:t>
            </a:r>
            <a:r>
              <a:rPr lang="en-US" sz="1200" dirty="0"/>
              <a:t> profit them? </a:t>
            </a:r>
          </a:p>
          <a:p>
            <a:r>
              <a:rPr lang="en-US" sz="1200" dirty="0"/>
              <a:t>Jas 2:17  Even so faith, if it does not have works, is dead in and of itself. </a:t>
            </a:r>
          </a:p>
          <a:p>
            <a:r>
              <a:rPr lang="en-US" sz="1200" dirty="0"/>
              <a:t>Jas 2:18  But someone may say, Thou hast faith, and I have works; show me thy faith without thy works, and I will show thee my faith by my works. </a:t>
            </a:r>
          </a:p>
          <a:p>
            <a:r>
              <a:rPr lang="en-US" sz="1200" dirty="0"/>
              <a:t>Jas 2:19  Thou </a:t>
            </a:r>
            <a:r>
              <a:rPr lang="en-US" sz="1200" dirty="0" err="1"/>
              <a:t>believest</a:t>
            </a:r>
            <a:r>
              <a:rPr lang="en-US" sz="1200" dirty="0"/>
              <a:t> that God is one; thou </a:t>
            </a:r>
            <a:r>
              <a:rPr lang="en-US" sz="1200" dirty="0" err="1"/>
              <a:t>doest</a:t>
            </a:r>
            <a:r>
              <a:rPr lang="en-US" sz="1200" dirty="0"/>
              <a:t> well; the demons also believe and tremble. </a:t>
            </a:r>
          </a:p>
          <a:p>
            <a:r>
              <a:rPr lang="en-US" sz="1200" dirty="0"/>
              <a:t>Jas 2:20  But, O vain man, dost thou desire to know that faith without works is dead? </a:t>
            </a:r>
          </a:p>
          <a:p>
            <a:r>
              <a:rPr lang="en-US" sz="1200" dirty="0"/>
              <a:t>Jas 2:21  Was not Abraham our father justified by works when he offered his son Isaac upon the altar? </a:t>
            </a:r>
          </a:p>
          <a:p>
            <a:r>
              <a:rPr lang="en-US" sz="1200" dirty="0"/>
              <a:t>Jas 2:22  </a:t>
            </a:r>
            <a:r>
              <a:rPr lang="en-US" sz="1200" dirty="0" err="1"/>
              <a:t>Dost</a:t>
            </a:r>
            <a:r>
              <a:rPr lang="en-US" sz="1200" dirty="0"/>
              <a:t> thou not see how the faith worked together with his works, and the faith was complete by the works? </a:t>
            </a:r>
          </a:p>
          <a:p>
            <a:r>
              <a:rPr lang="en-US" sz="1200" dirty="0"/>
              <a:t>Jas 2:23  And that the scripture was fulfilled which </a:t>
            </a:r>
            <a:r>
              <a:rPr lang="en-US" sz="1200" dirty="0" err="1"/>
              <a:t>saith</a:t>
            </a:r>
            <a:r>
              <a:rPr lang="en-US" sz="1200" dirty="0"/>
              <a:t>, Abraham believed God, and it was imputed unto him for righteousness, and he was called the Friend of God. </a:t>
            </a:r>
          </a:p>
          <a:p>
            <a:r>
              <a:rPr lang="en-US" sz="1200" dirty="0"/>
              <a:t>Jas 2:24  Ye see then how that by works a man is justified, and not only by faith. </a:t>
            </a:r>
          </a:p>
          <a:p>
            <a:r>
              <a:rPr lang="en-US" sz="1200" dirty="0"/>
              <a:t>Jas 2:25  Likewise also was not Rahab the harlot justified by works, when she received the messengers and sent </a:t>
            </a:r>
            <a:r>
              <a:rPr lang="en-US" sz="1200" i="1" dirty="0"/>
              <a:t>them</a:t>
            </a:r>
            <a:r>
              <a:rPr lang="en-US" sz="1200" dirty="0"/>
              <a:t> out another way? </a:t>
            </a:r>
          </a:p>
          <a:p>
            <a:r>
              <a:rPr lang="en-US" sz="1200" dirty="0"/>
              <a:t>Jas 2:26  For as the body without the spirit is dead, so faith without works is dead also. </a:t>
            </a:r>
          </a:p>
        </p:txBody>
      </p:sp>
    </p:spTree>
    <p:extLst>
      <p:ext uri="{BB962C8B-B14F-4D97-AF65-F5344CB8AC3E}">
        <p14:creationId xmlns:p14="http://schemas.microsoft.com/office/powerpoint/2010/main" val="70769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81000"/>
            <a:ext cx="7848600" cy="6370975"/>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So, this demonstrates that the Apostle Paul in his writings, and James {</a:t>
            </a:r>
            <a:r>
              <a:rPr lang="en-US" sz="1200" dirty="0" err="1" smtClean="0">
                <a:latin typeface="Arial" panose="020B0604020202020204" pitchFamily="34" charset="0"/>
                <a:cs typeface="Arial" panose="020B0604020202020204" pitchFamily="34" charset="0"/>
              </a:rPr>
              <a:t>ya’kov</a:t>
            </a:r>
            <a:r>
              <a:rPr lang="en-US" sz="1200" dirty="0" smtClean="0">
                <a:latin typeface="Arial" panose="020B0604020202020204" pitchFamily="34" charset="0"/>
                <a:cs typeface="Arial" panose="020B0604020202020204" pitchFamily="34" charset="0"/>
              </a:rPr>
              <a:t>} in his letter are actually in complete agreement, the problem is that we are not studying from the same language.  And we are not even studying from either the Scriptural language and culture, but we are largely ignoring the origin of these ideas, i.e., the Hebrew Torah, Prophets, and other writings.  Not to mention from the Gospels and the Words of “The Prophet”  What did </a:t>
            </a:r>
            <a:r>
              <a:rPr lang="en-US" sz="1200" dirty="0" err="1" smtClean="0">
                <a:latin typeface="Arial" panose="020B0604020202020204" pitchFamily="34" charset="0"/>
                <a:cs typeface="Arial" panose="020B0604020202020204" pitchFamily="34" charset="0"/>
              </a:rPr>
              <a:t>Yeshua</a:t>
            </a:r>
            <a:r>
              <a:rPr lang="en-US" sz="1200" dirty="0" smtClean="0">
                <a:latin typeface="Arial" panose="020B0604020202020204" pitchFamily="34" charset="0"/>
                <a:cs typeface="Arial" panose="020B0604020202020204" pitchFamily="34" charset="0"/>
              </a:rPr>
              <a:t> say and DO!  “…go thou and do likewise” {Luke 10:37}</a:t>
            </a:r>
          </a:p>
          <a:p>
            <a:endParaRPr lang="en-US" sz="1200" dirty="0" smtClean="0">
              <a:latin typeface="Arial" panose="020B0604020202020204" pitchFamily="34" charset="0"/>
              <a:cs typeface="Arial" panose="020B0604020202020204" pitchFamily="34" charset="0"/>
            </a:endParaRPr>
          </a:p>
          <a:p>
            <a:r>
              <a:rPr lang="en-US" sz="1200" dirty="0" smtClean="0"/>
              <a:t>Joh 14:12  Verily, verily, I say unto you, He that believeth on me, the works that I do shall he do also; and greater </a:t>
            </a:r>
            <a:r>
              <a:rPr lang="en-US" sz="1200" i="1" dirty="0" smtClean="0"/>
              <a:t>works</a:t>
            </a:r>
            <a:r>
              <a:rPr lang="en-US" sz="1200" dirty="0" smtClean="0"/>
              <a:t> than these shall he do; because I go unto my Father.</a:t>
            </a:r>
          </a:p>
          <a:p>
            <a:r>
              <a:rPr lang="en-US" sz="1200" dirty="0" smtClean="0"/>
              <a:t>Joh 14:13  And whatsoever ye shall ask in my name, that will I do, that the Father may be glorified in the Son.</a:t>
            </a:r>
          </a:p>
          <a:p>
            <a:r>
              <a:rPr lang="en-US" sz="1200" dirty="0" smtClean="0"/>
              <a:t>Joh 14:14  If ye shall ask any thing in my name, I will do </a:t>
            </a:r>
            <a:r>
              <a:rPr lang="en-US" sz="1200" i="1" dirty="0" smtClean="0"/>
              <a:t>it.</a:t>
            </a:r>
            <a:endParaRPr lang="en-US" sz="1200" dirty="0" smtClean="0"/>
          </a:p>
          <a:p>
            <a:r>
              <a:rPr lang="en-US" sz="1200" b="1" dirty="0" smtClean="0"/>
              <a:t>Joh 14:15</a:t>
            </a:r>
            <a:r>
              <a:rPr lang="en-US" sz="1200" dirty="0" smtClean="0"/>
              <a:t>  If ye love me, keep my commandments.</a:t>
            </a:r>
          </a:p>
          <a:p>
            <a:r>
              <a:rPr lang="en-US" sz="1200" dirty="0" smtClean="0"/>
              <a:t>Joh 14:16  And I will pray the Father, and he shall give you another Comforter, that he may abide with you for ever;</a:t>
            </a:r>
          </a:p>
          <a:p>
            <a:r>
              <a:rPr lang="en-US" sz="1200" dirty="0" smtClean="0"/>
              <a:t>Joh 14:17  </a:t>
            </a:r>
            <a:r>
              <a:rPr lang="en-US" sz="1200" i="1" dirty="0" smtClean="0"/>
              <a:t>Even</a:t>
            </a:r>
            <a:r>
              <a:rPr lang="en-US" sz="1200" dirty="0" smtClean="0"/>
              <a:t> the Spirit of truth; whom the world cannot receive, because it </a:t>
            </a:r>
            <a:r>
              <a:rPr lang="en-US" sz="1200" dirty="0" err="1" smtClean="0"/>
              <a:t>seeth</a:t>
            </a:r>
            <a:r>
              <a:rPr lang="en-US" sz="1200" dirty="0" smtClean="0"/>
              <a:t> him not, neither </a:t>
            </a:r>
            <a:r>
              <a:rPr lang="en-US" sz="1200" dirty="0" err="1" smtClean="0"/>
              <a:t>knoweth</a:t>
            </a:r>
            <a:r>
              <a:rPr lang="en-US" sz="1200" dirty="0" smtClean="0"/>
              <a:t> him: but ye know him; for he </a:t>
            </a:r>
            <a:r>
              <a:rPr lang="en-US" sz="1200" dirty="0" err="1" smtClean="0"/>
              <a:t>dwelleth</a:t>
            </a:r>
            <a:r>
              <a:rPr lang="en-US" sz="1200" dirty="0" smtClean="0"/>
              <a:t> with you, and shall be in you.</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r>
              <a:rPr lang="en-US" sz="1200" dirty="0" smtClean="0"/>
              <a:t>Mat 22:37  Jesus said unto him, “Thou shalt love the Lord thy God with all thy heart, and with all thy soul, and with all thy mind.” {Deut. 6:5}</a:t>
            </a:r>
          </a:p>
          <a:p>
            <a:r>
              <a:rPr lang="en-US" sz="1200" dirty="0" smtClean="0"/>
              <a:t>Mat 22:38  This is the first and great commandment.</a:t>
            </a:r>
          </a:p>
          <a:p>
            <a:r>
              <a:rPr lang="en-US" sz="1200" dirty="0" smtClean="0"/>
              <a:t>Mat 22:39  And the second </a:t>
            </a:r>
            <a:r>
              <a:rPr lang="en-US" sz="1200" i="1" dirty="0" smtClean="0"/>
              <a:t>is</a:t>
            </a:r>
            <a:r>
              <a:rPr lang="en-US" sz="1200" dirty="0" smtClean="0"/>
              <a:t> like unto it, “Thou shalt love thy neighbour as thyself.” {Leviticus 19:18}</a:t>
            </a:r>
          </a:p>
          <a:p>
            <a:r>
              <a:rPr lang="en-US" sz="1200" b="1" dirty="0" smtClean="0"/>
              <a:t>Mat 22:40</a:t>
            </a:r>
            <a:r>
              <a:rPr lang="en-US" sz="1200" dirty="0" smtClean="0"/>
              <a:t>  On these two commandments hang all the law and the prophets.</a:t>
            </a:r>
          </a:p>
          <a:p>
            <a:endParaRPr lang="en-US" sz="1200" dirty="0" smtClean="0"/>
          </a:p>
          <a:p>
            <a:endParaRPr lang="en-US" sz="1200" dirty="0" smtClean="0"/>
          </a:p>
          <a:p>
            <a:r>
              <a:rPr lang="en-US" sz="1200" b="1" dirty="0" smtClean="0"/>
              <a:t>Habakkuk 2:4</a:t>
            </a:r>
          </a:p>
          <a:p>
            <a:r>
              <a:rPr lang="en-US" sz="1200" dirty="0" smtClean="0"/>
              <a:t>(</a:t>
            </a:r>
            <a:r>
              <a:rPr lang="en-US" sz="1200" dirty="0"/>
              <a:t>AMP) </a:t>
            </a:r>
            <a:r>
              <a:rPr lang="en-US" sz="1200" dirty="0" smtClean="0"/>
              <a:t>Look at the proud; his soul is not straight or right within him, but the [rigidly] just and the [uncompromisingly] righteous man shall live by his faith and in his faithfulness. [Rom. 1:17; Gal. 3:11.]</a:t>
            </a:r>
          </a:p>
          <a:p>
            <a:endParaRPr lang="en-US" sz="1200" dirty="0"/>
          </a:p>
          <a:p>
            <a:r>
              <a:rPr lang="en-US" sz="1200" dirty="0"/>
              <a:t>(CJB)  "Look at the proud: he is inwardly not upright; but the righteous will attain life through trusting faithfulness.</a:t>
            </a:r>
          </a:p>
          <a:p>
            <a:endParaRPr lang="en-US" sz="1200" dirty="0" smtClean="0"/>
          </a:p>
          <a:p>
            <a:r>
              <a:rPr lang="en-US" sz="1200" b="1" dirty="0"/>
              <a:t>Genesis 15:6</a:t>
            </a:r>
          </a:p>
          <a:p>
            <a:r>
              <a:rPr lang="en-US" sz="1200" dirty="0"/>
              <a:t>(AMP)  And he [Abram] believed in (trusted in, relied on, remained steadfast to) the Lord, and He counted it to him as righteousness (right standing with God). [Rom. 4:3, 18-22; Gal. 3:6; James 2:23.]</a:t>
            </a:r>
          </a:p>
          <a:p>
            <a:endParaRPr lang="en-US" sz="1200" dirty="0" smtClean="0"/>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4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382000" cy="5486400"/>
          </a:xfrm>
          <a:prstGeom prst="rect">
            <a:avLst/>
          </a:prstGeom>
          <a:noFill/>
        </p:spPr>
        <p:txBody>
          <a:bodyPr wrap="square" rtlCol="0">
            <a:spAutoFit/>
          </a:bodyPr>
          <a:lstStyle/>
          <a:p>
            <a:endParaRPr lang="en-US" dirty="0"/>
          </a:p>
        </p:txBody>
      </p:sp>
      <p:sp>
        <p:nvSpPr>
          <p:cNvPr id="3" name="TextBox 2"/>
          <p:cNvSpPr txBox="1"/>
          <p:nvPr/>
        </p:nvSpPr>
        <p:spPr>
          <a:xfrm>
            <a:off x="381000" y="533400"/>
            <a:ext cx="8382000" cy="584775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Genesis </a:t>
            </a:r>
            <a:r>
              <a:rPr lang="en-US" sz="1200" b="1" dirty="0" smtClean="0">
                <a:latin typeface="Arial" panose="020B0604020202020204" pitchFamily="34" charset="0"/>
                <a:cs typeface="Arial" panose="020B0604020202020204" pitchFamily="34" charset="0"/>
              </a:rPr>
              <a:t>15:6</a:t>
            </a:r>
          </a:p>
          <a:p>
            <a:r>
              <a:rPr lang="en-US" sz="1200" dirty="0" smtClean="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CJB)  He believed in Adonai, and he credited it to him as righteousness</a:t>
            </a:r>
            <a:r>
              <a:rPr lang="en-US" sz="1200" dirty="0" smtClean="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pPr algn="ctr"/>
            <a:r>
              <a:rPr lang="he-IL" sz="2000" dirty="0"/>
              <a:t>שׁמע</a:t>
            </a:r>
            <a:r>
              <a:rPr lang="en-US" sz="2000" baseline="30000" dirty="0"/>
              <a:t>H8085</a:t>
            </a:r>
          </a:p>
          <a:p>
            <a:endParaRPr lang="en-US" sz="1200" dirty="0" smtClean="0"/>
          </a:p>
          <a:p>
            <a:r>
              <a:rPr lang="en-US" sz="1200" dirty="0" err="1" smtClean="0"/>
              <a:t>Deu</a:t>
            </a:r>
            <a:r>
              <a:rPr lang="en-US" sz="1200" dirty="0" smtClean="0"/>
              <a:t> </a:t>
            </a:r>
            <a:r>
              <a:rPr lang="en-US" sz="1200" dirty="0"/>
              <a:t>6:4  Hear, O Israel: The LORD our God </a:t>
            </a:r>
            <a:r>
              <a:rPr lang="en-US" sz="1200" i="1" dirty="0"/>
              <a:t>is</a:t>
            </a:r>
            <a:r>
              <a:rPr lang="en-US" sz="1200" dirty="0"/>
              <a:t> one LORD</a:t>
            </a:r>
            <a:r>
              <a:rPr lang="en-US" sz="1200" dirty="0" smtClean="0"/>
              <a:t>:</a:t>
            </a:r>
          </a:p>
          <a:p>
            <a:endParaRPr lang="en-US" sz="1200" dirty="0"/>
          </a:p>
          <a:p>
            <a:r>
              <a:rPr lang="en-US" sz="1200" dirty="0" err="1" smtClean="0"/>
              <a:t>sha</a:t>
            </a:r>
            <a:r>
              <a:rPr lang="en-US" sz="1200" dirty="0" err="1"/>
              <a:t>̂ma</a:t>
            </a:r>
            <a:r>
              <a:rPr lang="en-US" sz="1200" dirty="0"/>
              <a:t>‛</a:t>
            </a:r>
          </a:p>
          <a:p>
            <a:r>
              <a:rPr lang="en-US" sz="1200" i="1" dirty="0" err="1"/>
              <a:t>shaw-mah</a:t>
            </a:r>
            <a:r>
              <a:rPr lang="en-US" sz="1200" i="1" dirty="0"/>
              <a:t>'</a:t>
            </a:r>
            <a:endParaRPr lang="en-US" sz="1200" dirty="0"/>
          </a:p>
          <a:p>
            <a:r>
              <a:rPr lang="en-US" sz="1200" dirty="0"/>
              <a:t>A primitive root; </a:t>
            </a:r>
            <a:r>
              <a:rPr lang="en-US" sz="1200" dirty="0">
                <a:solidFill>
                  <a:srgbClr val="FF0000"/>
                </a:solidFill>
              </a:rPr>
              <a:t>to </a:t>
            </a:r>
            <a:r>
              <a:rPr lang="en-US" sz="1200" i="1" dirty="0">
                <a:solidFill>
                  <a:srgbClr val="FF0000"/>
                </a:solidFill>
              </a:rPr>
              <a:t>hear</a:t>
            </a:r>
            <a:r>
              <a:rPr lang="en-US" sz="1200" dirty="0">
                <a:solidFill>
                  <a:srgbClr val="FF0000"/>
                </a:solidFill>
              </a:rPr>
              <a:t> intelligently (often with implication of attention, obedience, </a:t>
            </a:r>
            <a:r>
              <a:rPr lang="en-US" sz="1200" dirty="0"/>
              <a:t>etc.; causatively to </a:t>
            </a:r>
            <a:r>
              <a:rPr lang="en-US" sz="1200" i="1" dirty="0"/>
              <a:t>tell</a:t>
            </a:r>
            <a:r>
              <a:rPr lang="en-US" sz="1200" dirty="0"/>
              <a:t>, etc.): -  X attentively, call (gather) together, X carefully, X certainly, consent, consider, be content, declare, X diligently, discern, </a:t>
            </a:r>
            <a:r>
              <a:rPr lang="en-US" sz="1200" dirty="0">
                <a:solidFill>
                  <a:srgbClr val="00B050"/>
                </a:solidFill>
              </a:rPr>
              <a:t>give ear</a:t>
            </a:r>
            <a:r>
              <a:rPr lang="en-US" sz="1200" dirty="0"/>
              <a:t>, (cause to, let, make to) hear (-ken, tell), X indeed, listen, make (a) noise, (be) </a:t>
            </a:r>
            <a:r>
              <a:rPr lang="en-US" sz="1200" dirty="0">
                <a:solidFill>
                  <a:srgbClr val="FF0000"/>
                </a:solidFill>
              </a:rPr>
              <a:t>obedient, obey, </a:t>
            </a:r>
            <a:r>
              <a:rPr lang="en-US" sz="1200" dirty="0"/>
              <a:t>perceive, (make a) proclaim (-</a:t>
            </a:r>
            <a:r>
              <a:rPr lang="en-US" sz="1200" dirty="0" err="1"/>
              <a:t>ation</a:t>
            </a:r>
            <a:r>
              <a:rPr lang="en-US" sz="1200" dirty="0"/>
              <a:t>), publish, regard, report, shew (forth), (make a) sound, X surely, tell, understand, whosoever [</a:t>
            </a:r>
            <a:r>
              <a:rPr lang="en-US" sz="1200" dirty="0" err="1"/>
              <a:t>heareth</a:t>
            </a:r>
            <a:r>
              <a:rPr lang="en-US" sz="1200" dirty="0"/>
              <a:t>], witness</a:t>
            </a:r>
            <a:r>
              <a:rPr lang="en-US" sz="1200" dirty="0" smtClean="0"/>
              <a:t>.</a:t>
            </a:r>
          </a:p>
          <a:p>
            <a:endParaRPr lang="en-US" sz="1200" dirty="0"/>
          </a:p>
          <a:p>
            <a:r>
              <a:rPr lang="en-US" sz="1200" dirty="0"/>
              <a:t>Rom 1:3  Concerning his Son Jesus Christ our Lord, which was made of the seed of David according to the flesh;</a:t>
            </a:r>
          </a:p>
          <a:p>
            <a:r>
              <a:rPr lang="en-US" sz="1200" dirty="0"/>
              <a:t>Rom 1:4  And declared </a:t>
            </a:r>
            <a:r>
              <a:rPr lang="en-US" sz="1200" i="1" dirty="0"/>
              <a:t>to be</a:t>
            </a:r>
            <a:r>
              <a:rPr lang="en-US" sz="1200" dirty="0"/>
              <a:t> the Son of God with power, according to the spirit of holiness, by the resurrection from the dead:</a:t>
            </a:r>
          </a:p>
          <a:p>
            <a:r>
              <a:rPr lang="en-US" sz="1200" dirty="0"/>
              <a:t>Rom 1:5  By whom we have received grace and apostleship, for obedience to the faith among all nations, for his name:</a:t>
            </a:r>
          </a:p>
          <a:p>
            <a:r>
              <a:rPr lang="en-US" sz="1200" dirty="0"/>
              <a:t>Rom 1:16  For I am not ashamed of the gospel of Christ: for it is the power of God unto salvation to every one that believeth; to the Jew first, and also to the Greek.</a:t>
            </a:r>
          </a:p>
          <a:p>
            <a:r>
              <a:rPr lang="en-US" sz="1200" dirty="0"/>
              <a:t>Rom 1:17  For therein is the righteousness of God revealed from faith to faith: as it is written, The just shall live by faith.</a:t>
            </a:r>
          </a:p>
          <a:p>
            <a:r>
              <a:rPr lang="en-US" sz="1200" dirty="0"/>
              <a:t>Rom 1:18  For the wrath of God is revealed from heaven against all ungodliness and unrighteousness of men, who hold the truth in unrighteousness;</a:t>
            </a:r>
          </a:p>
          <a:p>
            <a:r>
              <a:rPr lang="en-US" sz="1200" dirty="0"/>
              <a:t>Rom 1:19  Because that which may be known of God is manifest in them; for God hath shewed </a:t>
            </a:r>
            <a:r>
              <a:rPr lang="en-US" sz="1200" i="1" dirty="0"/>
              <a:t>it</a:t>
            </a:r>
            <a:r>
              <a:rPr lang="en-US" sz="1200" dirty="0"/>
              <a:t> unto them.</a:t>
            </a:r>
          </a:p>
          <a:p>
            <a:r>
              <a:rPr lang="en-US" sz="1200" dirty="0"/>
              <a:t>Rom 1:20  For the invisible things of him from the creation of the world are clearly seen, being understood by the things that are made, </a:t>
            </a:r>
            <a:r>
              <a:rPr lang="en-US" sz="1200" i="1" dirty="0"/>
              <a:t>even</a:t>
            </a:r>
            <a:r>
              <a:rPr lang="en-US" sz="1200" dirty="0"/>
              <a:t> his eternal power and Godhead; so that they are without excuse:</a:t>
            </a:r>
          </a:p>
          <a:p>
            <a:endParaRPr lang="en-US" sz="1200" dirty="0"/>
          </a:p>
          <a:p>
            <a:endParaRPr lang="en-US" sz="1200" dirty="0"/>
          </a:p>
          <a:p>
            <a:endParaRPr lang="en-US" sz="1200" dirty="0" smtClean="0">
              <a:latin typeface="Arial" panose="020B0604020202020204" pitchFamily="34" charset="0"/>
              <a:cs typeface="Arial" panose="020B0604020202020204" pitchFamily="34" charset="0"/>
            </a:endParaRPr>
          </a:p>
          <a:p>
            <a:endParaRPr lang="en-US" dirty="0"/>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717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6001643"/>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Rom 10:1</a:t>
            </a:r>
            <a:r>
              <a:rPr lang="en-US" sz="1200" dirty="0">
                <a:latin typeface="Arial" panose="020B0604020202020204" pitchFamily="34" charset="0"/>
                <a:cs typeface="Arial" panose="020B0604020202020204" pitchFamily="34" charset="0"/>
              </a:rPr>
              <a:t>  Brethren, my heart's desire and prayer to God for Israel is, that they might be saved.</a:t>
            </a:r>
          </a:p>
          <a:p>
            <a:r>
              <a:rPr lang="en-US" sz="1200" dirty="0">
                <a:latin typeface="Arial" panose="020B0604020202020204" pitchFamily="34" charset="0"/>
                <a:cs typeface="Arial" panose="020B0604020202020204" pitchFamily="34" charset="0"/>
              </a:rPr>
              <a:t>Rom 10:2  For I bear them record that they have a zeal of God, but not according to knowledge.</a:t>
            </a:r>
          </a:p>
          <a:p>
            <a:r>
              <a:rPr lang="en-US" sz="1200" dirty="0">
                <a:latin typeface="Arial" panose="020B0604020202020204" pitchFamily="34" charset="0"/>
                <a:cs typeface="Arial" panose="020B0604020202020204" pitchFamily="34" charset="0"/>
              </a:rPr>
              <a:t>Rom 10:3  For they being ignorant of God's righteousness, and going about to establish their own righteousness, have not submitted themselves unto the righteousness of God.</a:t>
            </a:r>
          </a:p>
          <a:p>
            <a:r>
              <a:rPr lang="en-US" sz="1200" dirty="0">
                <a:latin typeface="Arial" panose="020B0604020202020204" pitchFamily="34" charset="0"/>
                <a:cs typeface="Arial" panose="020B0604020202020204" pitchFamily="34" charset="0"/>
              </a:rPr>
              <a:t>Rom 10:4  For Christ </a:t>
            </a:r>
            <a:r>
              <a:rPr lang="en-US" sz="1200" i="1" dirty="0">
                <a:latin typeface="Arial" panose="020B0604020202020204" pitchFamily="34" charset="0"/>
                <a:cs typeface="Arial" panose="020B0604020202020204" pitchFamily="34" charset="0"/>
              </a:rPr>
              <a:t>is</a:t>
            </a:r>
            <a:r>
              <a:rPr lang="en-US" sz="1200" dirty="0">
                <a:latin typeface="Arial" panose="020B0604020202020204" pitchFamily="34" charset="0"/>
                <a:cs typeface="Arial" panose="020B0604020202020204" pitchFamily="34" charset="0"/>
              </a:rPr>
              <a:t> the end of the law for righteousness to every one that believeth.</a:t>
            </a:r>
          </a:p>
          <a:p>
            <a:r>
              <a:rPr lang="en-US" sz="1200" dirty="0">
                <a:latin typeface="Arial" panose="020B0604020202020204" pitchFamily="34" charset="0"/>
                <a:cs typeface="Arial" panose="020B0604020202020204" pitchFamily="34" charset="0"/>
              </a:rPr>
              <a:t>Rom 10:5  For Moses </a:t>
            </a:r>
            <a:r>
              <a:rPr lang="en-US" sz="1200" dirty="0" err="1">
                <a:latin typeface="Arial" panose="020B0604020202020204" pitchFamily="34" charset="0"/>
                <a:cs typeface="Arial" panose="020B0604020202020204" pitchFamily="34" charset="0"/>
              </a:rPr>
              <a:t>describeth</a:t>
            </a:r>
            <a:r>
              <a:rPr lang="en-US" sz="1200" dirty="0">
                <a:latin typeface="Arial" panose="020B0604020202020204" pitchFamily="34" charset="0"/>
                <a:cs typeface="Arial" panose="020B0604020202020204" pitchFamily="34" charset="0"/>
              </a:rPr>
              <a:t> the righteousness which is of the law, That the man which doeth those things shall live by them.</a:t>
            </a:r>
          </a:p>
          <a:p>
            <a:r>
              <a:rPr lang="en-US" sz="1200" dirty="0">
                <a:latin typeface="Arial" panose="020B0604020202020204" pitchFamily="34" charset="0"/>
                <a:cs typeface="Arial" panose="020B0604020202020204" pitchFamily="34" charset="0"/>
              </a:rPr>
              <a:t>Rom 10:6  But the righteousness which is of faith </a:t>
            </a:r>
            <a:r>
              <a:rPr lang="en-US" sz="1200" dirty="0" err="1">
                <a:latin typeface="Arial" panose="020B0604020202020204" pitchFamily="34" charset="0"/>
                <a:cs typeface="Arial" panose="020B0604020202020204" pitchFamily="34" charset="0"/>
              </a:rPr>
              <a:t>speaketh</a:t>
            </a:r>
            <a:r>
              <a:rPr lang="en-US" sz="1200" dirty="0">
                <a:latin typeface="Arial" panose="020B0604020202020204" pitchFamily="34" charset="0"/>
                <a:cs typeface="Arial" panose="020B0604020202020204" pitchFamily="34" charset="0"/>
              </a:rPr>
              <a:t> on this wise, Say not in thine heart, Who shall ascend into heaven? (that is, to bring Christ down </a:t>
            </a:r>
            <a:r>
              <a:rPr lang="en-US" sz="1200" i="1" dirty="0">
                <a:latin typeface="Arial" panose="020B0604020202020204" pitchFamily="34" charset="0"/>
                <a:cs typeface="Arial" panose="020B0604020202020204" pitchFamily="34" charset="0"/>
              </a:rPr>
              <a:t>from above:)</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Rom 10:7  Or, Who shall descend into the deep? (that is, to bring up Christ again from the dead.)</a:t>
            </a:r>
          </a:p>
          <a:p>
            <a:r>
              <a:rPr lang="en-US" sz="1200" dirty="0">
                <a:latin typeface="Arial" panose="020B0604020202020204" pitchFamily="34" charset="0"/>
                <a:cs typeface="Arial" panose="020B0604020202020204" pitchFamily="34" charset="0"/>
              </a:rPr>
              <a:t>Rom 10:8  But what </a:t>
            </a:r>
            <a:r>
              <a:rPr lang="en-US" sz="1200" dirty="0" err="1">
                <a:latin typeface="Arial" panose="020B0604020202020204" pitchFamily="34" charset="0"/>
                <a:cs typeface="Arial" panose="020B0604020202020204" pitchFamily="34" charset="0"/>
              </a:rPr>
              <a:t>saith</a:t>
            </a:r>
            <a:r>
              <a:rPr lang="en-US" sz="1200" dirty="0">
                <a:latin typeface="Arial" panose="020B0604020202020204" pitchFamily="34" charset="0"/>
                <a:cs typeface="Arial" panose="020B0604020202020204" pitchFamily="34" charset="0"/>
              </a:rPr>
              <a:t> it? The word is nigh thee, </a:t>
            </a:r>
            <a:r>
              <a:rPr lang="en-US" sz="1200" i="1" dirty="0">
                <a:latin typeface="Arial" panose="020B0604020202020204" pitchFamily="34" charset="0"/>
                <a:cs typeface="Arial" panose="020B0604020202020204" pitchFamily="34" charset="0"/>
              </a:rPr>
              <a:t>even</a:t>
            </a:r>
            <a:r>
              <a:rPr lang="en-US" sz="1200" dirty="0">
                <a:latin typeface="Arial" panose="020B0604020202020204" pitchFamily="34" charset="0"/>
                <a:cs typeface="Arial" panose="020B0604020202020204" pitchFamily="34" charset="0"/>
              </a:rPr>
              <a:t> in thy mouth, and in thy heart: that is, the word of faith, which we preach;</a:t>
            </a:r>
          </a:p>
          <a:p>
            <a:r>
              <a:rPr lang="en-US" sz="1200" dirty="0">
                <a:latin typeface="Arial" panose="020B0604020202020204" pitchFamily="34" charset="0"/>
                <a:cs typeface="Arial" panose="020B0604020202020204" pitchFamily="34" charset="0"/>
              </a:rPr>
              <a:t>Rom 10:9  That if thou shalt confess with thy mouth the Lord Jesus, and shalt believe in thine heart that God hath raised him from the dead, thou shalt be saved.</a:t>
            </a:r>
          </a:p>
          <a:p>
            <a:r>
              <a:rPr lang="en-US" sz="1200" dirty="0">
                <a:latin typeface="Arial" panose="020B0604020202020204" pitchFamily="34" charset="0"/>
                <a:cs typeface="Arial" panose="020B0604020202020204" pitchFamily="34" charset="0"/>
              </a:rPr>
              <a:t>Rom 10:10  For with the heart man believeth unto righteousness; and with the mouth confession is made unto salvation.</a:t>
            </a:r>
          </a:p>
          <a:p>
            <a:r>
              <a:rPr lang="en-US" sz="1200" dirty="0">
                <a:latin typeface="Arial" panose="020B0604020202020204" pitchFamily="34" charset="0"/>
                <a:cs typeface="Arial" panose="020B0604020202020204" pitchFamily="34" charset="0"/>
              </a:rPr>
              <a:t>Rom 10:11  For the scripture </a:t>
            </a:r>
            <a:r>
              <a:rPr lang="en-US" sz="1200" dirty="0" err="1">
                <a:latin typeface="Arial" panose="020B0604020202020204" pitchFamily="34" charset="0"/>
                <a:cs typeface="Arial" panose="020B0604020202020204" pitchFamily="34" charset="0"/>
              </a:rPr>
              <a:t>saith</a:t>
            </a:r>
            <a:r>
              <a:rPr lang="en-US" sz="1200" dirty="0">
                <a:latin typeface="Arial" panose="020B0604020202020204" pitchFamily="34" charset="0"/>
                <a:cs typeface="Arial" panose="020B0604020202020204" pitchFamily="34" charset="0"/>
              </a:rPr>
              <a:t>, Whosoever believeth on him shall not be ashamed.</a:t>
            </a:r>
          </a:p>
          <a:p>
            <a:r>
              <a:rPr lang="en-US" sz="1200" dirty="0">
                <a:latin typeface="Arial" panose="020B0604020202020204" pitchFamily="34" charset="0"/>
                <a:cs typeface="Arial" panose="020B0604020202020204" pitchFamily="34" charset="0"/>
              </a:rPr>
              <a:t>Rom 10:12  For there is no difference between the Jew and the Greek: for the same Lord over all is rich unto all that call upon him.</a:t>
            </a:r>
          </a:p>
          <a:p>
            <a:r>
              <a:rPr lang="en-US" sz="1200" dirty="0">
                <a:latin typeface="Arial" panose="020B0604020202020204" pitchFamily="34" charset="0"/>
                <a:cs typeface="Arial" panose="020B0604020202020204" pitchFamily="34" charset="0"/>
              </a:rPr>
              <a:t>Rom 10:13  For whosoever shall call upon the name of the Lord shall be saved.</a:t>
            </a:r>
          </a:p>
          <a:p>
            <a:r>
              <a:rPr lang="en-US" sz="1200" dirty="0">
                <a:latin typeface="Arial" panose="020B0604020202020204" pitchFamily="34" charset="0"/>
                <a:cs typeface="Arial" panose="020B0604020202020204" pitchFamily="34" charset="0"/>
              </a:rPr>
              <a:t>Rom 10:14  How then shall they call on him in whom they have not believed? and how shall they believe in him of whom they have not heard? and how shall they hear without a preacher?</a:t>
            </a:r>
          </a:p>
          <a:p>
            <a:r>
              <a:rPr lang="en-US" sz="1200" dirty="0">
                <a:latin typeface="Arial" panose="020B0604020202020204" pitchFamily="34" charset="0"/>
                <a:cs typeface="Arial" panose="020B0604020202020204" pitchFamily="34" charset="0"/>
              </a:rPr>
              <a:t>Rom 10:15  And how shall they preach, except they be sent? as it is written, How beautiful are the feet of them that preach the gospel of peace, and bring glad tidings of good things!</a:t>
            </a:r>
          </a:p>
          <a:p>
            <a:r>
              <a:rPr lang="en-US" sz="1200" dirty="0">
                <a:latin typeface="Arial" panose="020B0604020202020204" pitchFamily="34" charset="0"/>
                <a:cs typeface="Arial" panose="020B0604020202020204" pitchFamily="34" charset="0"/>
              </a:rPr>
              <a:t>Rom 10:16  But they have not all obeyed the gospel. For Esaias </a:t>
            </a:r>
            <a:r>
              <a:rPr lang="en-US" sz="1200" dirty="0" err="1">
                <a:latin typeface="Arial" panose="020B0604020202020204" pitchFamily="34" charset="0"/>
                <a:cs typeface="Arial" panose="020B0604020202020204" pitchFamily="34" charset="0"/>
              </a:rPr>
              <a:t>saith</a:t>
            </a:r>
            <a:r>
              <a:rPr lang="en-US" sz="1200" dirty="0">
                <a:latin typeface="Arial" panose="020B0604020202020204" pitchFamily="34" charset="0"/>
                <a:cs typeface="Arial" panose="020B0604020202020204" pitchFamily="34" charset="0"/>
              </a:rPr>
              <a:t>, Lord, who hath believed our report?</a:t>
            </a:r>
          </a:p>
          <a:p>
            <a:r>
              <a:rPr lang="en-US" sz="1200" dirty="0">
                <a:latin typeface="Arial" panose="020B0604020202020204" pitchFamily="34" charset="0"/>
                <a:cs typeface="Arial" panose="020B0604020202020204" pitchFamily="34" charset="0"/>
              </a:rPr>
              <a:t>Rom 10:17  So then faith </a:t>
            </a:r>
            <a:r>
              <a:rPr lang="en-US" sz="1200" i="1" dirty="0">
                <a:latin typeface="Arial" panose="020B0604020202020204" pitchFamily="34" charset="0"/>
                <a:cs typeface="Arial" panose="020B0604020202020204" pitchFamily="34" charset="0"/>
              </a:rPr>
              <a:t>cometh</a:t>
            </a:r>
            <a:r>
              <a:rPr lang="en-US" sz="1200" dirty="0">
                <a:latin typeface="Arial" panose="020B0604020202020204" pitchFamily="34" charset="0"/>
                <a:cs typeface="Arial" panose="020B0604020202020204" pitchFamily="34" charset="0"/>
              </a:rPr>
              <a:t> by hearing, and hearing by the word of God.</a:t>
            </a:r>
          </a:p>
          <a:p>
            <a:r>
              <a:rPr lang="en-US" sz="1200" dirty="0">
                <a:latin typeface="Arial" panose="020B0604020202020204" pitchFamily="34" charset="0"/>
                <a:cs typeface="Arial" panose="020B0604020202020204" pitchFamily="34" charset="0"/>
              </a:rPr>
              <a:t>Rom 10:18  But I say, Have they not heard? Yes verily, their sound went into all the earth, and their words unto the ends of the world.</a:t>
            </a:r>
          </a:p>
          <a:p>
            <a:r>
              <a:rPr lang="en-US" sz="1200" dirty="0" smtClean="0">
                <a:latin typeface="Arial" panose="020B0604020202020204" pitchFamily="34" charset="0"/>
                <a:cs typeface="Arial" panose="020B0604020202020204" pitchFamily="34" charset="0"/>
              </a:rPr>
              <a:t>Rom 10:19  But I say, Did not Israel know? First Moses </a:t>
            </a:r>
            <a:r>
              <a:rPr lang="en-US" sz="1200" dirty="0" err="1" smtClean="0">
                <a:latin typeface="Arial" panose="020B0604020202020204" pitchFamily="34" charset="0"/>
                <a:cs typeface="Arial" panose="020B0604020202020204" pitchFamily="34" charset="0"/>
              </a:rPr>
              <a:t>saith</a:t>
            </a:r>
            <a:r>
              <a:rPr lang="en-US" sz="1200" dirty="0" smtClean="0">
                <a:latin typeface="Arial" panose="020B0604020202020204" pitchFamily="34" charset="0"/>
                <a:cs typeface="Arial" panose="020B0604020202020204" pitchFamily="34" charset="0"/>
              </a:rPr>
              <a:t>, I will provoke you to jealousy by </a:t>
            </a:r>
            <a:r>
              <a:rPr lang="en-US" sz="1200" i="1" dirty="0" smtClean="0">
                <a:latin typeface="Arial" panose="020B0604020202020204" pitchFamily="34" charset="0"/>
                <a:cs typeface="Arial" panose="020B0604020202020204" pitchFamily="34" charset="0"/>
              </a:rPr>
              <a:t>them that are</a:t>
            </a:r>
            <a:r>
              <a:rPr lang="en-US" sz="1200" dirty="0" smtClean="0">
                <a:latin typeface="Arial" panose="020B0604020202020204" pitchFamily="34" charset="0"/>
                <a:cs typeface="Arial" panose="020B0604020202020204" pitchFamily="34" charset="0"/>
              </a:rPr>
              <a:t> no people, </a:t>
            </a:r>
            <a:r>
              <a:rPr lang="en-US" sz="1200" i="1" dirty="0" smtClean="0">
                <a:latin typeface="Arial" panose="020B0604020202020204" pitchFamily="34" charset="0"/>
                <a:cs typeface="Arial" panose="020B0604020202020204" pitchFamily="34" charset="0"/>
              </a:rPr>
              <a:t>and</a:t>
            </a:r>
            <a:r>
              <a:rPr lang="en-US" sz="1200" dirty="0" smtClean="0">
                <a:latin typeface="Arial" panose="020B0604020202020204" pitchFamily="34" charset="0"/>
                <a:cs typeface="Arial" panose="020B0604020202020204" pitchFamily="34" charset="0"/>
              </a:rPr>
              <a:t> by a foolish nation I will anger you.</a:t>
            </a:r>
          </a:p>
          <a:p>
            <a:r>
              <a:rPr lang="en-US" sz="1200" dirty="0" smtClean="0">
                <a:latin typeface="Arial" panose="020B0604020202020204" pitchFamily="34" charset="0"/>
                <a:cs typeface="Arial" panose="020B0604020202020204" pitchFamily="34" charset="0"/>
              </a:rPr>
              <a:t>Rom </a:t>
            </a:r>
            <a:r>
              <a:rPr lang="en-US" sz="1200" dirty="0">
                <a:latin typeface="Arial" panose="020B0604020202020204" pitchFamily="34" charset="0"/>
                <a:cs typeface="Arial" panose="020B0604020202020204" pitchFamily="34" charset="0"/>
              </a:rPr>
              <a:t>10:20  But Esaias is very bold, and </a:t>
            </a:r>
            <a:r>
              <a:rPr lang="en-US" sz="1200" dirty="0" err="1">
                <a:latin typeface="Arial" panose="020B0604020202020204" pitchFamily="34" charset="0"/>
                <a:cs typeface="Arial" panose="020B0604020202020204" pitchFamily="34" charset="0"/>
              </a:rPr>
              <a:t>saith</a:t>
            </a:r>
            <a:r>
              <a:rPr lang="en-US" sz="1200" dirty="0">
                <a:latin typeface="Arial" panose="020B0604020202020204" pitchFamily="34" charset="0"/>
                <a:cs typeface="Arial" panose="020B0604020202020204" pitchFamily="34" charset="0"/>
              </a:rPr>
              <a:t>, I was found of them that sought me not; I was made manifest unto them that asked not after me.</a:t>
            </a:r>
          </a:p>
          <a:p>
            <a:r>
              <a:rPr lang="en-US" sz="1200" dirty="0">
                <a:latin typeface="Arial" panose="020B0604020202020204" pitchFamily="34" charset="0"/>
                <a:cs typeface="Arial" panose="020B0604020202020204" pitchFamily="34" charset="0"/>
              </a:rPr>
              <a:t>Rom 10:21  But to Israel he </a:t>
            </a:r>
            <a:r>
              <a:rPr lang="en-US" sz="1200" dirty="0" err="1">
                <a:latin typeface="Arial" panose="020B0604020202020204" pitchFamily="34" charset="0"/>
                <a:cs typeface="Arial" panose="020B0604020202020204" pitchFamily="34" charset="0"/>
              </a:rPr>
              <a:t>saith</a:t>
            </a:r>
            <a:r>
              <a:rPr lang="en-US" sz="1200" dirty="0">
                <a:latin typeface="Arial" panose="020B0604020202020204" pitchFamily="34" charset="0"/>
                <a:cs typeface="Arial" panose="020B0604020202020204" pitchFamily="34" charset="0"/>
              </a:rPr>
              <a:t>, All day long I have stretched forth my hands unto a disobedient and gainsaying </a:t>
            </a:r>
            <a:r>
              <a:rPr lang="en-US" sz="1200" dirty="0" smtClean="0">
                <a:latin typeface="Arial" panose="020B0604020202020204" pitchFamily="34" charset="0"/>
                <a:cs typeface="Arial" panose="020B0604020202020204" pitchFamily="34" charset="0"/>
              </a:rPr>
              <a:t>people.</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39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305800" cy="6001643"/>
          </a:xfrm>
          <a:prstGeom prst="rect">
            <a:avLst/>
          </a:prstGeom>
          <a:noFill/>
        </p:spPr>
        <p:txBody>
          <a:bodyPr wrap="square" rtlCol="0">
            <a:spAutoFit/>
          </a:bodyPr>
          <a:lstStyle/>
          <a:p>
            <a:pPr algn="ctr"/>
            <a:r>
              <a:rPr lang="en-US" sz="1200" b="1" dirty="0" smtClean="0"/>
              <a:t>G5056  </a:t>
            </a:r>
            <a:r>
              <a:rPr lang="vi-VN" sz="1200" dirty="0" smtClean="0"/>
              <a:t>τέλος</a:t>
            </a:r>
          </a:p>
          <a:p>
            <a:r>
              <a:rPr lang="en-US" sz="1200" dirty="0" smtClean="0"/>
              <a:t>telos</a:t>
            </a:r>
          </a:p>
          <a:p>
            <a:r>
              <a:rPr lang="en-US" sz="1200" i="1" dirty="0" err="1" smtClean="0"/>
              <a:t>tel</a:t>
            </a:r>
            <a:r>
              <a:rPr lang="en-US" sz="1200" i="1" dirty="0" smtClean="0"/>
              <a:t>'-</a:t>
            </a:r>
            <a:r>
              <a:rPr lang="en-US" sz="1200" i="1" dirty="0" err="1" smtClean="0"/>
              <a:t>os</a:t>
            </a:r>
            <a:endParaRPr lang="en-US" sz="1200" dirty="0" smtClean="0"/>
          </a:p>
          <a:p>
            <a:r>
              <a:rPr lang="en-US" sz="1200" dirty="0" smtClean="0"/>
              <a:t>From a primary word </a:t>
            </a:r>
            <a:r>
              <a:rPr lang="en-US" sz="1200" dirty="0" err="1" smtClean="0"/>
              <a:t>τέλλω</a:t>
            </a:r>
            <a:r>
              <a:rPr lang="en-US" sz="1200" dirty="0" smtClean="0"/>
              <a:t> </a:t>
            </a:r>
            <a:r>
              <a:rPr lang="en-US" sz="1200" dirty="0" err="1" smtClean="0"/>
              <a:t>tello</a:t>
            </a:r>
            <a:r>
              <a:rPr lang="en-US" sz="1200" dirty="0" smtClean="0"/>
              <a:t>̄ (to </a:t>
            </a:r>
            <a:r>
              <a:rPr lang="en-US" sz="1200" i="1" dirty="0" smtClean="0"/>
              <a:t>set</a:t>
            </a:r>
            <a:r>
              <a:rPr lang="en-US" sz="1200" dirty="0" smtClean="0"/>
              <a:t> </a:t>
            </a:r>
            <a:r>
              <a:rPr lang="en-US" sz="1200" i="1" dirty="0" smtClean="0"/>
              <a:t>out</a:t>
            </a:r>
            <a:r>
              <a:rPr lang="en-US" sz="1200" dirty="0" smtClean="0"/>
              <a:t> for a definite point or </a:t>
            </a:r>
            <a:r>
              <a:rPr lang="en-US" sz="1200" i="1" dirty="0" smtClean="0"/>
              <a:t>goal</a:t>
            </a:r>
            <a:r>
              <a:rPr lang="en-US" sz="1200" dirty="0" smtClean="0"/>
              <a:t>); properly the point aimed at as a </a:t>
            </a:r>
            <a:r>
              <a:rPr lang="en-US" sz="1200" i="1" dirty="0" smtClean="0"/>
              <a:t>limit</a:t>
            </a:r>
            <a:r>
              <a:rPr lang="en-US" sz="1200" dirty="0" smtClean="0"/>
              <a:t>, that is, (by implication) the </a:t>
            </a:r>
            <a:r>
              <a:rPr lang="en-US" sz="1200" i="1" dirty="0" smtClean="0"/>
              <a:t>conclusion</a:t>
            </a:r>
            <a:r>
              <a:rPr lang="en-US" sz="1200" dirty="0" smtClean="0"/>
              <a:t> of an act or state (</a:t>
            </a:r>
            <a:r>
              <a:rPr lang="en-US" sz="1200" i="1" dirty="0" smtClean="0"/>
              <a:t>termination</a:t>
            </a:r>
            <a:r>
              <a:rPr lang="en-US" sz="1200" dirty="0" smtClean="0"/>
              <a:t> [literally, figuratively or indefinitely], </a:t>
            </a:r>
            <a:r>
              <a:rPr lang="en-US" sz="1200" i="1" dirty="0" smtClean="0"/>
              <a:t>result</a:t>
            </a:r>
            <a:r>
              <a:rPr lang="en-US" sz="1200" dirty="0" smtClean="0"/>
              <a:t> [immediate, ultimate or prophetic], </a:t>
            </a:r>
            <a:r>
              <a:rPr lang="en-US" sz="1200" i="1" dirty="0" smtClean="0"/>
              <a:t>purpose</a:t>
            </a:r>
            <a:r>
              <a:rPr lang="en-US" sz="1200" dirty="0" smtClean="0"/>
              <a:t>); specifically an </a:t>
            </a:r>
            <a:r>
              <a:rPr lang="en-US" sz="1200" i="1" dirty="0" smtClean="0"/>
              <a:t>impost</a:t>
            </a:r>
            <a:r>
              <a:rPr lang="en-US" sz="1200" dirty="0" smtClean="0"/>
              <a:t> or </a:t>
            </a:r>
            <a:r>
              <a:rPr lang="en-US" sz="1200" i="1" dirty="0" smtClean="0"/>
              <a:t>levy</a:t>
            </a:r>
            <a:r>
              <a:rPr lang="en-US" sz="1200" dirty="0" smtClean="0"/>
              <a:t> (as </a:t>
            </a:r>
            <a:r>
              <a:rPr lang="en-US" sz="1200" i="1" dirty="0" smtClean="0"/>
              <a:t>paid</a:t>
            </a:r>
            <a:r>
              <a:rPr lang="en-US" sz="1200" dirty="0" smtClean="0"/>
              <a:t>): - + continual, custom, end (-</a:t>
            </a:r>
            <a:r>
              <a:rPr lang="en-US" sz="1200" dirty="0" err="1" smtClean="0"/>
              <a:t>ing</a:t>
            </a:r>
            <a:r>
              <a:rPr lang="en-US" sz="1200" dirty="0" smtClean="0"/>
              <a:t>), finally, uttermost. Compare </a:t>
            </a:r>
            <a:r>
              <a:rPr lang="en-US" sz="1200" u="sng" dirty="0" smtClean="0"/>
              <a:t>G5411.</a:t>
            </a:r>
          </a:p>
          <a:p>
            <a:r>
              <a:rPr lang="x-none" sz="1200" u="sng" smtClean="0"/>
              <a:t> </a:t>
            </a:r>
          </a:p>
          <a:p>
            <a:r>
              <a:rPr lang="en-US" sz="1200" u="sng" dirty="0" smtClean="0"/>
              <a:t>LXX related word(s) </a:t>
            </a:r>
          </a:p>
          <a:p>
            <a:r>
              <a:rPr lang="en-US" sz="1200" u="sng" dirty="0" smtClean="0"/>
              <a:t>  H3615 </a:t>
            </a:r>
            <a:r>
              <a:rPr lang="en-US" sz="1200" u="sng" dirty="0" err="1" smtClean="0"/>
              <a:t>kulloh</a:t>
            </a:r>
            <a:r>
              <a:rPr lang="en-US" sz="1200" u="sng" dirty="0" smtClean="0"/>
              <a:t> </a:t>
            </a:r>
          </a:p>
          <a:p>
            <a:r>
              <a:rPr lang="en-US" sz="1200" u="sng" dirty="0" smtClean="0"/>
              <a:t>  H4371 </a:t>
            </a:r>
            <a:r>
              <a:rPr lang="en-US" sz="1200" u="sng" dirty="0" err="1" smtClean="0"/>
              <a:t>mekhes</a:t>
            </a:r>
            <a:r>
              <a:rPr lang="en-US" sz="1200" u="sng" dirty="0" smtClean="0"/>
              <a:t> </a:t>
            </a:r>
          </a:p>
          <a:p>
            <a:r>
              <a:rPr lang="en-US" sz="1200" u="sng" dirty="0" smtClean="0"/>
              <a:t>  H4522 mas </a:t>
            </a:r>
          </a:p>
          <a:p>
            <a:r>
              <a:rPr lang="en-US" sz="1200" u="sng" dirty="0" smtClean="0"/>
              <a:t>  H5331 </a:t>
            </a:r>
            <a:r>
              <a:rPr lang="en-US" sz="1200" u="sng" dirty="0" err="1" smtClean="0"/>
              <a:t>lanetsach</a:t>
            </a:r>
            <a:r>
              <a:rPr lang="en-US" sz="1200" u="sng" dirty="0" smtClean="0"/>
              <a:t> </a:t>
            </a:r>
          </a:p>
          <a:p>
            <a:r>
              <a:rPr lang="en-US" sz="1200" u="sng" dirty="0" smtClean="0"/>
              <a:t>  H5490 </a:t>
            </a:r>
            <a:r>
              <a:rPr lang="en-US" sz="1200" u="sng" dirty="0" err="1" smtClean="0"/>
              <a:t>soph</a:t>
            </a:r>
            <a:r>
              <a:rPr lang="en-US" sz="1200" u="sng" dirty="0" smtClean="0"/>
              <a:t> </a:t>
            </a:r>
          </a:p>
          <a:p>
            <a:r>
              <a:rPr lang="en-US" sz="1200" u="sng" dirty="0" smtClean="0"/>
              <a:t>  H5704 ad </a:t>
            </a:r>
            <a:r>
              <a:rPr lang="en-US" sz="1200" u="sng" dirty="0" err="1" smtClean="0"/>
              <a:t>lekhalleh</a:t>
            </a:r>
            <a:r>
              <a:rPr lang="en-US" sz="1200" u="sng" dirty="0" smtClean="0"/>
              <a:t> </a:t>
            </a:r>
          </a:p>
          <a:p>
            <a:r>
              <a:rPr lang="en-US" sz="1200" u="sng" dirty="0" smtClean="0"/>
              <a:t>  H7093 </a:t>
            </a:r>
            <a:r>
              <a:rPr lang="en-US" sz="1200" u="sng" dirty="0" err="1" smtClean="0"/>
              <a:t>qets</a:t>
            </a:r>
            <a:r>
              <a:rPr lang="en-US" sz="1200" u="sng" dirty="0" smtClean="0"/>
              <a:t> </a:t>
            </a:r>
          </a:p>
          <a:p>
            <a:r>
              <a:rPr lang="en-US" sz="1200" u="sng" dirty="0" smtClean="0"/>
              <a:t>  H8548 </a:t>
            </a:r>
            <a:r>
              <a:rPr lang="en-US" sz="1200" u="sng" dirty="0" err="1" smtClean="0"/>
              <a:t>tamid</a:t>
            </a:r>
            <a:endParaRPr lang="en-US" sz="1200" u="sng" dirty="0" smtClean="0"/>
          </a:p>
          <a:p>
            <a:pPr algn="ctr"/>
            <a:r>
              <a:rPr lang="en-US" sz="1200" b="1" dirty="0" smtClean="0"/>
              <a:t>G5055</a:t>
            </a:r>
            <a:r>
              <a:rPr lang="en-US" sz="1200" dirty="0"/>
              <a:t> </a:t>
            </a:r>
            <a:r>
              <a:rPr lang="en-US" sz="1200" dirty="0" smtClean="0"/>
              <a:t>  </a:t>
            </a:r>
            <a:r>
              <a:rPr lang="vi-VN" sz="1200" dirty="0" smtClean="0"/>
              <a:t>τελέω</a:t>
            </a:r>
          </a:p>
          <a:p>
            <a:r>
              <a:rPr lang="en-US" sz="1200" dirty="0" err="1" smtClean="0"/>
              <a:t>teleo</a:t>
            </a:r>
            <a:r>
              <a:rPr lang="en-US" sz="1200" dirty="0" smtClean="0"/>
              <a:t>̄</a:t>
            </a:r>
          </a:p>
          <a:p>
            <a:r>
              <a:rPr lang="en-US" sz="1200" i="1" dirty="0" err="1" smtClean="0"/>
              <a:t>tel</a:t>
            </a:r>
            <a:r>
              <a:rPr lang="en-US" sz="1200" i="1" dirty="0" smtClean="0"/>
              <a:t>-eh'-o</a:t>
            </a:r>
            <a:endParaRPr lang="en-US" sz="1200" dirty="0" smtClean="0"/>
          </a:p>
          <a:p>
            <a:r>
              <a:rPr lang="en-US" sz="1200" dirty="0" smtClean="0"/>
              <a:t>From </a:t>
            </a:r>
            <a:r>
              <a:rPr lang="en-US" sz="1200" u="sng" dirty="0" smtClean="0"/>
              <a:t>G5056; to </a:t>
            </a:r>
            <a:r>
              <a:rPr lang="en-US" sz="1200" i="1" u="sng" dirty="0" smtClean="0"/>
              <a:t>end</a:t>
            </a:r>
            <a:r>
              <a:rPr lang="en-US" sz="1200" u="sng" dirty="0" smtClean="0"/>
              <a:t>, that is, </a:t>
            </a:r>
            <a:r>
              <a:rPr lang="en-US" sz="1200" i="1" u="sng" dirty="0" smtClean="0"/>
              <a:t>complete</a:t>
            </a:r>
            <a:r>
              <a:rPr lang="en-US" sz="1200" u="sng" dirty="0" smtClean="0"/>
              <a:t>, </a:t>
            </a:r>
            <a:r>
              <a:rPr lang="en-US" sz="1200" i="1" u="sng" dirty="0" smtClean="0"/>
              <a:t>execute</a:t>
            </a:r>
            <a:r>
              <a:rPr lang="en-US" sz="1200" u="sng" dirty="0" smtClean="0"/>
              <a:t>, </a:t>
            </a:r>
            <a:r>
              <a:rPr lang="en-US" sz="1200" i="1" u="sng" dirty="0" smtClean="0"/>
              <a:t>conclude</a:t>
            </a:r>
            <a:r>
              <a:rPr lang="en-US" sz="1200" u="sng" dirty="0" smtClean="0"/>
              <a:t>, </a:t>
            </a:r>
            <a:r>
              <a:rPr lang="en-US" sz="1200" i="1" u="sng" dirty="0" smtClean="0">
                <a:solidFill>
                  <a:srgbClr val="FF0000"/>
                </a:solidFill>
              </a:rPr>
              <a:t>discharge</a:t>
            </a:r>
            <a:r>
              <a:rPr lang="en-US" sz="1200" u="sng" dirty="0" smtClean="0">
                <a:solidFill>
                  <a:srgbClr val="FF0000"/>
                </a:solidFill>
              </a:rPr>
              <a:t> (a debt</a:t>
            </a:r>
            <a:r>
              <a:rPr lang="en-US" sz="1200" u="sng" dirty="0" smtClean="0"/>
              <a:t>): - accomplish, make an end, expire, fill up, finish, go over, </a:t>
            </a:r>
            <a:r>
              <a:rPr lang="en-US" sz="1200" u="sng" dirty="0" smtClean="0">
                <a:solidFill>
                  <a:srgbClr val="FF0000"/>
                </a:solidFill>
              </a:rPr>
              <a:t>pay</a:t>
            </a:r>
            <a:r>
              <a:rPr lang="en-US" sz="1200" u="sng" dirty="0" smtClean="0"/>
              <a:t>, perform.</a:t>
            </a:r>
          </a:p>
          <a:p>
            <a:r>
              <a:rPr lang="x-none" sz="1200" u="sng" smtClean="0"/>
              <a:t> </a:t>
            </a:r>
          </a:p>
          <a:p>
            <a:r>
              <a:rPr lang="en-US" sz="1200" u="sng" dirty="0" smtClean="0"/>
              <a:t>LXX related word(s) </a:t>
            </a:r>
          </a:p>
          <a:p>
            <a:r>
              <a:rPr lang="en-US" sz="1200" u="sng" dirty="0" smtClean="0"/>
              <a:t>  H1585 </a:t>
            </a:r>
            <a:r>
              <a:rPr lang="en-US" sz="1200" u="sng" dirty="0" err="1" smtClean="0"/>
              <a:t>gemar</a:t>
            </a:r>
            <a:r>
              <a:rPr lang="en-US" sz="1200" u="sng" dirty="0" smtClean="0"/>
              <a:t> </a:t>
            </a:r>
          </a:p>
          <a:p>
            <a:r>
              <a:rPr lang="en-US" sz="1200" u="sng" dirty="0" smtClean="0"/>
              <a:t>  H3319 </a:t>
            </a:r>
            <a:r>
              <a:rPr lang="en-US" sz="1200" u="sng" dirty="0" err="1" smtClean="0"/>
              <a:t>yetsa</a:t>
            </a:r>
            <a:r>
              <a:rPr lang="en-US" sz="1200" u="sng" dirty="0" smtClean="0"/>
              <a:t> </a:t>
            </a:r>
            <a:r>
              <a:rPr lang="en-US" sz="1200" u="sng" dirty="0" err="1" smtClean="0"/>
              <a:t>schaph</a:t>
            </a:r>
            <a:r>
              <a:rPr lang="en-US" sz="1200" u="sng" dirty="0" smtClean="0"/>
              <a:t>. </a:t>
            </a:r>
          </a:p>
          <a:p>
            <a:r>
              <a:rPr lang="en-US" sz="1200" u="sng" dirty="0" smtClean="0"/>
              <a:t>  H3615 </a:t>
            </a:r>
            <a:r>
              <a:rPr lang="en-US" sz="1200" u="sng" dirty="0" err="1" smtClean="0"/>
              <a:t>kalah</a:t>
            </a:r>
            <a:r>
              <a:rPr lang="en-US" sz="1200" u="sng" dirty="0" smtClean="0"/>
              <a:t>, pi.,</a:t>
            </a:r>
            <a:r>
              <a:rPr lang="en-US" sz="1200" u="sng" dirty="0" err="1" smtClean="0"/>
              <a:t>qal</a:t>
            </a:r>
            <a:r>
              <a:rPr lang="en-US" sz="1200" u="sng" dirty="0" smtClean="0"/>
              <a:t>. </a:t>
            </a:r>
          </a:p>
          <a:p>
            <a:r>
              <a:rPr lang="en-US" sz="1200" u="sng" dirty="0" smtClean="0"/>
              <a:t>  H5486 </a:t>
            </a:r>
            <a:r>
              <a:rPr lang="en-US" sz="1200" u="sng" dirty="0" err="1" smtClean="0"/>
              <a:t>suph</a:t>
            </a:r>
            <a:r>
              <a:rPr lang="en-US" sz="1200" u="sng" dirty="0" smtClean="0"/>
              <a:t> </a:t>
            </a:r>
          </a:p>
          <a:p>
            <a:r>
              <a:rPr lang="en-US" sz="1200" u="sng" dirty="0" smtClean="0"/>
              <a:t>  H6213 </a:t>
            </a:r>
            <a:r>
              <a:rPr lang="en-US" sz="1200" u="sng" dirty="0" err="1" smtClean="0"/>
              <a:t>asah</a:t>
            </a:r>
            <a:r>
              <a:rPr lang="en-US" sz="1200" u="sng" dirty="0" smtClean="0"/>
              <a:t> </a:t>
            </a:r>
          </a:p>
          <a:p>
            <a:r>
              <a:rPr lang="en-US" sz="1200" u="sng" dirty="0" smtClean="0"/>
              <a:t>  H6775 </a:t>
            </a:r>
            <a:r>
              <a:rPr lang="en-US" sz="1200" u="sng" dirty="0" err="1" smtClean="0"/>
              <a:t>tsamad</a:t>
            </a:r>
            <a:r>
              <a:rPr lang="en-US" sz="1200" u="sng" dirty="0" smtClean="0"/>
              <a:t> </a:t>
            </a:r>
            <a:r>
              <a:rPr lang="en-US" sz="1200" u="sng" dirty="0" err="1" smtClean="0"/>
              <a:t>ni</a:t>
            </a:r>
            <a:r>
              <a:rPr lang="en-US" sz="1200" u="sng" dirty="0" smtClean="0"/>
              <a:t>. </a:t>
            </a:r>
          </a:p>
          <a:p>
            <a:r>
              <a:rPr lang="en-US" sz="1200" u="sng" dirty="0" smtClean="0"/>
              <a:t>  H6945 </a:t>
            </a:r>
            <a:r>
              <a:rPr lang="en-US" sz="1200" u="sng" dirty="0" err="1" smtClean="0"/>
              <a:t>qadesh</a:t>
            </a:r>
            <a:r>
              <a:rPr lang="en-US" sz="1200" u="sng" dirty="0" smtClean="0"/>
              <a:t> </a:t>
            </a:r>
          </a:p>
          <a:p>
            <a:r>
              <a:rPr lang="en-US" sz="1200" u="sng" dirty="0" smtClean="0"/>
              <a:t>  H7999 </a:t>
            </a:r>
            <a:r>
              <a:rPr lang="en-US" sz="1200" u="sng" dirty="0" err="1" smtClean="0">
                <a:solidFill>
                  <a:srgbClr val="00B050"/>
                </a:solidFill>
              </a:rPr>
              <a:t>shalam</a:t>
            </a:r>
            <a:endParaRPr lang="en-US" sz="1200" u="sng" dirty="0">
              <a:solidFill>
                <a:srgbClr val="00B050"/>
              </a:solidFill>
            </a:endParaRPr>
          </a:p>
        </p:txBody>
      </p:sp>
    </p:spTree>
    <p:extLst>
      <p:ext uri="{BB962C8B-B14F-4D97-AF65-F5344CB8AC3E}">
        <p14:creationId xmlns:p14="http://schemas.microsoft.com/office/powerpoint/2010/main" val="306095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5632311"/>
          </a:xfrm>
          <a:prstGeom prst="rect">
            <a:avLst/>
          </a:prstGeom>
          <a:noFill/>
        </p:spPr>
        <p:txBody>
          <a:bodyPr wrap="square" rtlCol="0">
            <a:spAutoFit/>
          </a:bodyPr>
          <a:lstStyle/>
          <a:p>
            <a:r>
              <a:rPr lang="en-US" b="1" dirty="0"/>
              <a:t>H7999</a:t>
            </a:r>
            <a:endParaRPr lang="en-US" dirty="0"/>
          </a:p>
          <a:p>
            <a:r>
              <a:rPr lang="he-IL" dirty="0"/>
              <a:t>שׁלם</a:t>
            </a:r>
          </a:p>
          <a:p>
            <a:r>
              <a:rPr lang="en-US" dirty="0" err="1"/>
              <a:t>shâlam</a:t>
            </a:r>
            <a:endParaRPr lang="en-US" dirty="0"/>
          </a:p>
          <a:p>
            <a:r>
              <a:rPr lang="en-US" i="1" dirty="0" err="1"/>
              <a:t>shaw</a:t>
            </a:r>
            <a:r>
              <a:rPr lang="en-US" i="1" dirty="0"/>
              <a:t>-lam'</a:t>
            </a:r>
            <a:endParaRPr lang="en-US" dirty="0"/>
          </a:p>
          <a:p>
            <a:r>
              <a:rPr lang="en-US" dirty="0"/>
              <a:t>A primitive root; to </a:t>
            </a:r>
            <a:r>
              <a:rPr lang="en-US" i="1" dirty="0"/>
              <a:t>be</a:t>
            </a:r>
            <a:r>
              <a:rPr lang="en-US" dirty="0"/>
              <a:t> </a:t>
            </a:r>
            <a:r>
              <a:rPr lang="en-US" i="1" dirty="0"/>
              <a:t>safe</a:t>
            </a:r>
            <a:r>
              <a:rPr lang="en-US" dirty="0"/>
              <a:t> (in mind, body or estate); figuratively to </a:t>
            </a:r>
            <a:r>
              <a:rPr lang="en-US" i="1" dirty="0"/>
              <a:t>be</a:t>
            </a:r>
            <a:r>
              <a:rPr lang="en-US" dirty="0"/>
              <a:t> (causatively </a:t>
            </a:r>
            <a:r>
              <a:rPr lang="en-US" i="1" dirty="0"/>
              <a:t>make</a:t>
            </a:r>
            <a:r>
              <a:rPr lang="en-US" dirty="0"/>
              <a:t>) </a:t>
            </a:r>
            <a:r>
              <a:rPr lang="en-US" i="1" dirty="0"/>
              <a:t>completed</a:t>
            </a:r>
            <a:r>
              <a:rPr lang="en-US" dirty="0"/>
              <a:t>; by implication to </a:t>
            </a:r>
            <a:r>
              <a:rPr lang="en-US" i="1" dirty="0"/>
              <a:t>be</a:t>
            </a:r>
            <a:r>
              <a:rPr lang="en-US" dirty="0"/>
              <a:t> </a:t>
            </a:r>
            <a:r>
              <a:rPr lang="en-US" i="1" dirty="0"/>
              <a:t>friendly</a:t>
            </a:r>
            <a:r>
              <a:rPr lang="en-US" dirty="0"/>
              <a:t>; by extension to </a:t>
            </a:r>
            <a:r>
              <a:rPr lang="en-US" i="1" dirty="0"/>
              <a:t>reciprocate</a:t>
            </a:r>
            <a:r>
              <a:rPr lang="en-US" dirty="0"/>
              <a:t> (in various applications): - make amends, (make an) end, finish, full, give again, make good, (re-) pay (again), (make) (to) (be at) peace (-able), that is perfect, perform, (make) prosper (-</a:t>
            </a:r>
            <a:r>
              <a:rPr lang="en-US" dirty="0" err="1"/>
              <a:t>ous</a:t>
            </a:r>
            <a:r>
              <a:rPr lang="en-US" dirty="0"/>
              <a:t>), recompense, render, requite, make restitution, restore, reward, X surely.</a:t>
            </a:r>
          </a:p>
          <a:p>
            <a:r>
              <a:rPr lang="x-none"/>
              <a:t> </a:t>
            </a:r>
          </a:p>
          <a:p>
            <a:r>
              <a:rPr lang="en-US" u="sng" dirty="0"/>
              <a:t>LXX related word(s) </a:t>
            </a:r>
          </a:p>
          <a:p>
            <a:r>
              <a:rPr lang="en-US" u="sng" dirty="0"/>
              <a:t>  G378 </a:t>
            </a:r>
            <a:r>
              <a:rPr lang="en-US" u="sng" dirty="0" err="1"/>
              <a:t>ana</a:t>
            </a:r>
            <a:r>
              <a:rPr lang="en-US" u="sng" dirty="0"/>
              <a:t> </a:t>
            </a:r>
            <a:r>
              <a:rPr lang="en-US" u="sng" dirty="0" err="1"/>
              <a:t>pleroo</a:t>
            </a:r>
            <a:r>
              <a:rPr lang="en-US" u="sng" dirty="0"/>
              <a:t> </a:t>
            </a:r>
          </a:p>
          <a:p>
            <a:r>
              <a:rPr lang="en-US" u="sng" dirty="0"/>
              <a:t>  G5055 </a:t>
            </a:r>
            <a:r>
              <a:rPr lang="en-US" u="sng" dirty="0" err="1">
                <a:solidFill>
                  <a:srgbClr val="FF0000"/>
                </a:solidFill>
              </a:rPr>
              <a:t>teleo</a:t>
            </a:r>
            <a:r>
              <a:rPr lang="en-US" u="sng" dirty="0"/>
              <a:t> </a:t>
            </a:r>
          </a:p>
          <a:p>
            <a:r>
              <a:rPr lang="en-US" u="sng" dirty="0"/>
              <a:t>  G226 </a:t>
            </a:r>
            <a:r>
              <a:rPr lang="en-US" u="sng" dirty="0" err="1"/>
              <a:t>aletheuo</a:t>
            </a:r>
            <a:r>
              <a:rPr lang="en-US" u="sng" dirty="0"/>
              <a:t> </a:t>
            </a:r>
          </a:p>
          <a:p>
            <a:r>
              <a:rPr lang="en-US" u="sng" dirty="0"/>
              <a:t>  G1514 </a:t>
            </a:r>
            <a:r>
              <a:rPr lang="en-US" u="sng" dirty="0" err="1"/>
              <a:t>eireneuo</a:t>
            </a:r>
            <a:r>
              <a:rPr lang="en-US" u="sng" dirty="0"/>
              <a:t> </a:t>
            </a:r>
          </a:p>
          <a:p>
            <a:r>
              <a:rPr lang="en-US" u="sng" dirty="0"/>
              <a:t>  G467 ant </a:t>
            </a:r>
            <a:r>
              <a:rPr lang="en-US" u="sng" dirty="0" err="1"/>
              <a:t>apo</a:t>
            </a:r>
            <a:r>
              <a:rPr lang="en-US" u="sng" dirty="0"/>
              <a:t> </a:t>
            </a:r>
            <a:r>
              <a:rPr lang="en-US" u="sng" dirty="0" err="1"/>
              <a:t>didomi</a:t>
            </a:r>
            <a:r>
              <a:rPr lang="en-US" u="sng" dirty="0"/>
              <a:t> </a:t>
            </a:r>
          </a:p>
          <a:p>
            <a:r>
              <a:rPr lang="en-US" u="sng" dirty="0"/>
              <a:t>  G600 </a:t>
            </a:r>
            <a:r>
              <a:rPr lang="en-US" u="sng" dirty="0" err="1"/>
              <a:t>apo</a:t>
            </a:r>
            <a:r>
              <a:rPr lang="en-US" u="sng" dirty="0"/>
              <a:t> </a:t>
            </a:r>
            <a:r>
              <a:rPr lang="en-US" u="sng" dirty="0" err="1"/>
              <a:t>kath</a:t>
            </a:r>
            <a:r>
              <a:rPr lang="en-US" u="sng" dirty="0"/>
              <a:t> </a:t>
            </a:r>
            <a:r>
              <a:rPr lang="en-US" u="sng" dirty="0" err="1"/>
              <a:t>istemi</a:t>
            </a:r>
            <a:r>
              <a:rPr lang="en-US" u="sng" dirty="0"/>
              <a:t> </a:t>
            </a:r>
          </a:p>
          <a:p>
            <a:r>
              <a:rPr lang="en-US" u="sng" dirty="0"/>
              <a:t>  G1325 </a:t>
            </a:r>
            <a:r>
              <a:rPr lang="en-US" u="sng" dirty="0" err="1"/>
              <a:t>didomi</a:t>
            </a:r>
            <a:r>
              <a:rPr lang="en-US" u="sng" dirty="0"/>
              <a:t> </a:t>
            </a:r>
          </a:p>
          <a:p>
            <a:r>
              <a:rPr lang="en-US" u="sng" dirty="0"/>
              <a:t>  G4982 </a:t>
            </a:r>
            <a:r>
              <a:rPr lang="en-US" u="sng" dirty="0" err="1"/>
              <a:t>sozo</a:t>
            </a:r>
            <a:r>
              <a:rPr lang="en-US" u="sng" dirty="0"/>
              <a:t> </a:t>
            </a:r>
          </a:p>
          <a:p>
            <a:r>
              <a:rPr lang="en-US" u="sng" dirty="0"/>
              <a:t>  G5198 </a:t>
            </a:r>
            <a:r>
              <a:rPr lang="en-US" u="sng" dirty="0" err="1"/>
              <a:t>hugiaino</a:t>
            </a:r>
            <a:r>
              <a:rPr lang="en-US" u="sng" dirty="0"/>
              <a:t> </a:t>
            </a:r>
          </a:p>
        </p:txBody>
      </p:sp>
    </p:spTree>
    <p:extLst>
      <p:ext uri="{BB962C8B-B14F-4D97-AF65-F5344CB8AC3E}">
        <p14:creationId xmlns:p14="http://schemas.microsoft.com/office/powerpoint/2010/main" val="3174361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13351</TotalTime>
  <Words>1276</Words>
  <Application>Microsoft Office PowerPoint</Application>
  <PresentationFormat>On-screen Show (4:3)</PresentationFormat>
  <Paragraphs>206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dc:title>
  <dc:creator>James</dc:creator>
  <cp:lastModifiedBy>James</cp:lastModifiedBy>
  <cp:revision>29</cp:revision>
  <dcterms:created xsi:type="dcterms:W3CDTF">2020-06-06T20:07:44Z</dcterms:created>
  <dcterms:modified xsi:type="dcterms:W3CDTF">2020-06-28T16:41:22Z</dcterms:modified>
</cp:coreProperties>
</file>